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60" r:id="rId4"/>
    <p:sldId id="264" r:id="rId5"/>
    <p:sldId id="266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6DE545-C8D7-47F9-A397-1CEDAD088A15}" type="doc">
      <dgm:prSet loTypeId="urn:microsoft.com/office/officeart/2005/8/layout/pyramid2" loCatId="list" qsTypeId="urn:microsoft.com/office/officeart/2005/8/quickstyle/simple4" qsCatId="simple" csTypeId="urn:microsoft.com/office/officeart/2005/8/colors/colorful5" csCatId="colorful" phldr="1"/>
      <dgm:spPr/>
    </dgm:pt>
    <dgm:pt modelId="{E850D633-AC92-47FA-A31C-7B02E848B5D5}">
      <dgm:prSet phldrT="[Text]" custT="1"/>
      <dgm:spPr/>
      <dgm:t>
        <a:bodyPr/>
        <a:lstStyle/>
        <a:p>
          <a:pPr algn="ctr"/>
          <a:r>
            <a:rPr lang="en-US" sz="3200" b="1" dirty="0" smtClean="0">
              <a:solidFill>
                <a:srgbClr val="FF0000"/>
              </a:solidFill>
            </a:rPr>
            <a:t>Micro level </a:t>
          </a:r>
        </a:p>
        <a:p>
          <a:pPr algn="ctr"/>
          <a:r>
            <a:rPr lang="en-US" sz="2400" dirty="0" smtClean="0">
              <a:solidFill>
                <a:schemeClr val="tx1"/>
              </a:solidFill>
            </a:rPr>
            <a:t>It deals with financial management of individual farm business units.</a:t>
          </a:r>
          <a:endParaRPr lang="en-US" sz="2400" dirty="0">
            <a:solidFill>
              <a:schemeClr val="tx1"/>
            </a:solidFill>
          </a:endParaRPr>
        </a:p>
      </dgm:t>
    </dgm:pt>
    <dgm:pt modelId="{E71BEA80-6E0F-4F2B-8FBA-699B8AA96CA5}" type="parTrans" cxnId="{460B801E-C096-42FF-B633-AC92F4C778E7}">
      <dgm:prSet/>
      <dgm:spPr/>
      <dgm:t>
        <a:bodyPr/>
        <a:lstStyle/>
        <a:p>
          <a:endParaRPr lang="en-US"/>
        </a:p>
      </dgm:t>
    </dgm:pt>
    <dgm:pt modelId="{C84BE42D-04B6-4C3C-B51C-9BD152D358E9}" type="sibTrans" cxnId="{460B801E-C096-42FF-B633-AC92F4C778E7}">
      <dgm:prSet/>
      <dgm:spPr/>
      <dgm:t>
        <a:bodyPr/>
        <a:lstStyle/>
        <a:p>
          <a:endParaRPr lang="en-US"/>
        </a:p>
      </dgm:t>
    </dgm:pt>
    <dgm:pt modelId="{F637548F-CE9C-43D6-9242-D5D3C9396F74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FF0000"/>
              </a:solidFill>
            </a:rPr>
            <a:t>Macro level</a:t>
          </a:r>
        </a:p>
        <a:p>
          <a:r>
            <a:rPr lang="en-US" sz="2400" dirty="0" smtClean="0"/>
            <a:t>It deals with different sources of raising funds for agriculture as a whole in the economy.</a:t>
          </a:r>
          <a:endParaRPr lang="en-US" sz="2400" dirty="0"/>
        </a:p>
      </dgm:t>
    </dgm:pt>
    <dgm:pt modelId="{0EEF20A1-6DBB-4EE1-887D-0C3EAB76942C}" type="parTrans" cxnId="{CC24C4AD-94E6-4020-9352-0ADB16751F08}">
      <dgm:prSet/>
      <dgm:spPr/>
      <dgm:t>
        <a:bodyPr/>
        <a:lstStyle/>
        <a:p>
          <a:endParaRPr lang="en-US"/>
        </a:p>
      </dgm:t>
    </dgm:pt>
    <dgm:pt modelId="{2DBD5515-3DCE-4018-9114-8D4AF5A0AC0E}" type="sibTrans" cxnId="{CC24C4AD-94E6-4020-9352-0ADB16751F08}">
      <dgm:prSet/>
      <dgm:spPr/>
      <dgm:t>
        <a:bodyPr/>
        <a:lstStyle/>
        <a:p>
          <a:endParaRPr lang="en-US"/>
        </a:p>
      </dgm:t>
    </dgm:pt>
    <dgm:pt modelId="{564A4E82-C7E9-4B97-9AE9-116B95C77C7B}" type="pres">
      <dgm:prSet presAssocID="{E56DE545-C8D7-47F9-A397-1CEDAD088A15}" presName="compositeShape" presStyleCnt="0">
        <dgm:presLayoutVars>
          <dgm:dir/>
          <dgm:resizeHandles/>
        </dgm:presLayoutVars>
      </dgm:prSet>
      <dgm:spPr/>
    </dgm:pt>
    <dgm:pt modelId="{C6FBBE44-999B-4EBD-82DF-E9D8CA9BB1A1}" type="pres">
      <dgm:prSet presAssocID="{E56DE545-C8D7-47F9-A397-1CEDAD088A15}" presName="pyramid" presStyleLbl="node1" presStyleIdx="0" presStyleCnt="1" custScaleX="71536" custScaleY="95154" custLinFactNeighborX="-35481" custLinFactNeighborY="-2423"/>
      <dgm:spPr/>
    </dgm:pt>
    <dgm:pt modelId="{510C09B5-65FC-4B2F-986B-E8766BBC00E7}" type="pres">
      <dgm:prSet presAssocID="{E56DE545-C8D7-47F9-A397-1CEDAD088A15}" presName="theList" presStyleCnt="0"/>
      <dgm:spPr/>
    </dgm:pt>
    <dgm:pt modelId="{12CD8F39-95DB-4831-8E7C-1C651D4799D8}" type="pres">
      <dgm:prSet presAssocID="{E850D633-AC92-47FA-A31C-7B02E848B5D5}" presName="aNode" presStyleLbl="fgAcc1" presStyleIdx="0" presStyleCnt="2" custScaleX="193431" custScaleY="34345" custLinFactY="4549" custLinFactNeighborX="2089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D2967-ED73-41F8-97F1-B6F8B05C9A74}" type="pres">
      <dgm:prSet presAssocID="{E850D633-AC92-47FA-A31C-7B02E848B5D5}" presName="aSpace" presStyleCnt="0"/>
      <dgm:spPr/>
    </dgm:pt>
    <dgm:pt modelId="{7C1624A4-C8FE-40BC-BCE5-1556B85017AA}" type="pres">
      <dgm:prSet presAssocID="{F637548F-CE9C-43D6-9242-D5D3C9396F74}" presName="aNode" presStyleLbl="fgAcc1" presStyleIdx="1" presStyleCnt="2" custScaleX="187786" custScaleY="40873" custLinFactY="1432" custLinFactNeighborX="2440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F591A-68CE-4C53-AB5A-5437D5985995}" type="pres">
      <dgm:prSet presAssocID="{F637548F-CE9C-43D6-9242-D5D3C9396F74}" presName="aSpace" presStyleCnt="0"/>
      <dgm:spPr/>
    </dgm:pt>
  </dgm:ptLst>
  <dgm:cxnLst>
    <dgm:cxn modelId="{04780DA0-7EDB-40AE-9369-3D5396E488CA}" type="presOf" srcId="{E850D633-AC92-47FA-A31C-7B02E848B5D5}" destId="{12CD8F39-95DB-4831-8E7C-1C651D4799D8}" srcOrd="0" destOrd="0" presId="urn:microsoft.com/office/officeart/2005/8/layout/pyramid2"/>
    <dgm:cxn modelId="{460B801E-C096-42FF-B633-AC92F4C778E7}" srcId="{E56DE545-C8D7-47F9-A397-1CEDAD088A15}" destId="{E850D633-AC92-47FA-A31C-7B02E848B5D5}" srcOrd="0" destOrd="0" parTransId="{E71BEA80-6E0F-4F2B-8FBA-699B8AA96CA5}" sibTransId="{C84BE42D-04B6-4C3C-B51C-9BD152D358E9}"/>
    <dgm:cxn modelId="{4D4CCEDC-A3B8-4263-9E54-894CAC2A1E63}" type="presOf" srcId="{F637548F-CE9C-43D6-9242-D5D3C9396F74}" destId="{7C1624A4-C8FE-40BC-BCE5-1556B85017AA}" srcOrd="0" destOrd="0" presId="urn:microsoft.com/office/officeart/2005/8/layout/pyramid2"/>
    <dgm:cxn modelId="{CC24C4AD-94E6-4020-9352-0ADB16751F08}" srcId="{E56DE545-C8D7-47F9-A397-1CEDAD088A15}" destId="{F637548F-CE9C-43D6-9242-D5D3C9396F74}" srcOrd="1" destOrd="0" parTransId="{0EEF20A1-6DBB-4EE1-887D-0C3EAB76942C}" sibTransId="{2DBD5515-3DCE-4018-9114-8D4AF5A0AC0E}"/>
    <dgm:cxn modelId="{B1A3A205-CEE9-4750-BD04-2EC9FDDBC6A8}" type="presOf" srcId="{E56DE545-C8D7-47F9-A397-1CEDAD088A15}" destId="{564A4E82-C7E9-4B97-9AE9-116B95C77C7B}" srcOrd="0" destOrd="0" presId="urn:microsoft.com/office/officeart/2005/8/layout/pyramid2"/>
    <dgm:cxn modelId="{AA14E7EE-6133-4B83-8882-D5B5F4D352C0}" type="presParOf" srcId="{564A4E82-C7E9-4B97-9AE9-116B95C77C7B}" destId="{C6FBBE44-999B-4EBD-82DF-E9D8CA9BB1A1}" srcOrd="0" destOrd="0" presId="urn:microsoft.com/office/officeart/2005/8/layout/pyramid2"/>
    <dgm:cxn modelId="{A2EEF043-3716-4419-8FD0-69FA627E23CA}" type="presParOf" srcId="{564A4E82-C7E9-4B97-9AE9-116B95C77C7B}" destId="{510C09B5-65FC-4B2F-986B-E8766BBC00E7}" srcOrd="1" destOrd="0" presId="urn:microsoft.com/office/officeart/2005/8/layout/pyramid2"/>
    <dgm:cxn modelId="{E2B395D5-43D1-4608-B6F6-8AF77DA6D55B}" type="presParOf" srcId="{510C09B5-65FC-4B2F-986B-E8766BBC00E7}" destId="{12CD8F39-95DB-4831-8E7C-1C651D4799D8}" srcOrd="0" destOrd="0" presId="urn:microsoft.com/office/officeart/2005/8/layout/pyramid2"/>
    <dgm:cxn modelId="{0105D099-80CF-40F4-96E3-206678B87902}" type="presParOf" srcId="{510C09B5-65FC-4B2F-986B-E8766BBC00E7}" destId="{767D2967-ED73-41F8-97F1-B6F8B05C9A74}" srcOrd="1" destOrd="0" presId="urn:microsoft.com/office/officeart/2005/8/layout/pyramid2"/>
    <dgm:cxn modelId="{AF3C8841-1008-49C7-B3D1-2B7E8D69DA89}" type="presParOf" srcId="{510C09B5-65FC-4B2F-986B-E8766BBC00E7}" destId="{7C1624A4-C8FE-40BC-BCE5-1556B85017AA}" srcOrd="2" destOrd="0" presId="urn:microsoft.com/office/officeart/2005/8/layout/pyramid2"/>
    <dgm:cxn modelId="{52F454CA-2424-4765-8521-0EBF172E7319}" type="presParOf" srcId="{510C09B5-65FC-4B2F-986B-E8766BBC00E7}" destId="{92BF591A-68CE-4C53-AB5A-5437D5985995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FBBE44-999B-4EBD-82DF-E9D8CA9BB1A1}">
      <dsp:nvSpPr>
        <dsp:cNvPr id="0" name=""/>
        <dsp:cNvSpPr/>
      </dsp:nvSpPr>
      <dsp:spPr>
        <a:xfrm>
          <a:off x="0" y="0"/>
          <a:ext cx="3979261" cy="5293036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CD8F39-95DB-4831-8E7C-1C651D4799D8}">
      <dsp:nvSpPr>
        <dsp:cNvPr id="0" name=""/>
        <dsp:cNvSpPr/>
      </dsp:nvSpPr>
      <dsp:spPr>
        <a:xfrm>
          <a:off x="1828256" y="1314413"/>
          <a:ext cx="6993865" cy="15239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0000"/>
              </a:solidFill>
            </a:rPr>
            <a:t>Micro level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It deals with financial management of individual farm business units.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828256" y="1314413"/>
        <a:ext cx="6993865" cy="1523902"/>
      </dsp:txXfrm>
    </dsp:sp>
    <dsp:sp modelId="{7C1624A4-C8FE-40BC-BCE5-1556B85017AA}">
      <dsp:nvSpPr>
        <dsp:cNvPr id="0" name=""/>
        <dsp:cNvSpPr/>
      </dsp:nvSpPr>
      <dsp:spPr>
        <a:xfrm>
          <a:off x="2049440" y="3254643"/>
          <a:ext cx="6789759" cy="18135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0000"/>
              </a:solidFill>
            </a:rPr>
            <a:t>Macro level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It deals with different sources of raising funds for agriculture as a whole in the economy.</a:t>
          </a:r>
          <a:endParaRPr lang="en-US" sz="2400" kern="1200" dirty="0"/>
        </a:p>
      </dsp:txBody>
      <dsp:txXfrm>
        <a:off x="2049440" y="3254643"/>
        <a:ext cx="6789759" cy="1813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Definition of agricultural Finance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Nature and Scope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Meaning Micro and Macro Finance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Significance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Agricultural Finance?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676400"/>
            <a:ext cx="8686800" cy="156966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Murry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(1953)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Defined agricultural finance as an economic study of borrowing funds by farmers the organization and operation of farm lending agencies and of society's interest in credit for agriculture.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581400"/>
            <a:ext cx="8686800" cy="120032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Tandon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Dhondyal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(1952)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Defined agricultural finance as a branch of agricultural economics which deals with and financial resources related to individual farm units.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Nature and Scope</a:t>
            </a:r>
            <a:endParaRPr lang="en-US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990600"/>
          <a:ext cx="8839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cs typeface="Times New Roman" pitchFamily="18" charset="0"/>
              </a:rPr>
              <a:t>Significance of Agricultural Finance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839200" cy="510540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Importance in agro- socio – economic development.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catalytic role in strengthening the farm business.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Helps to increase the agricultural productivity.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Reduces the regional economic imbalances.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like lever with both forward and backward linkages to the economic development at micro and macro level.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1364</TotalTime>
  <Words>152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PRESENTATION  ON AGRICULTURAL FINANCE  &amp; CO-OPERATION</vt:lpstr>
      <vt:lpstr>Outline</vt:lpstr>
      <vt:lpstr>Agricultural Finance?</vt:lpstr>
      <vt:lpstr>Slide 4</vt:lpstr>
      <vt:lpstr>Significance of Agricultural Finance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578</cp:revision>
  <dcterms:created xsi:type="dcterms:W3CDTF">2017-12-06T06:31:50Z</dcterms:created>
  <dcterms:modified xsi:type="dcterms:W3CDTF">2020-08-31T16:40:37Z</dcterms:modified>
</cp:coreProperties>
</file>