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0"/>
  </p:notesMasterIdLst>
  <p:sldIdLst>
    <p:sldId id="256" r:id="rId2"/>
    <p:sldId id="257" r:id="rId3"/>
    <p:sldId id="270" r:id="rId4"/>
    <p:sldId id="266" r:id="rId5"/>
    <p:sldId id="267" r:id="rId6"/>
    <p:sldId id="271" r:id="rId7"/>
    <p:sldId id="272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FF"/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81D5C5-7ED5-4D2E-ABD2-5AC4FF2D6939}" type="doc">
      <dgm:prSet loTypeId="urn:microsoft.com/office/officeart/2005/8/layout/radial6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E4C32AF3-45F1-48DC-A7A1-27C27CE12735}">
      <dgm:prSet phldrT="[Text]" custT="1"/>
      <dgm:spPr/>
      <dgm:t>
        <a:bodyPr/>
        <a:lstStyle/>
        <a:p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general insurance corporation(GIC) </a:t>
          </a:r>
          <a:endParaRPr lang="en-US" sz="1800" b="1" dirty="0">
            <a:latin typeface="Times New Roman" pitchFamily="18" charset="0"/>
            <a:cs typeface="Times New Roman" pitchFamily="18" charset="0"/>
          </a:endParaRPr>
        </a:p>
      </dgm:t>
    </dgm:pt>
    <dgm:pt modelId="{94595BCC-DD47-4C39-ABA4-A7934938FAB6}" type="parTrans" cxnId="{3D0C6374-7A72-4960-83BA-21A7088B56ED}">
      <dgm:prSet/>
      <dgm:spPr/>
      <dgm:t>
        <a:bodyPr/>
        <a:lstStyle/>
        <a:p>
          <a:endParaRPr lang="en-US"/>
        </a:p>
      </dgm:t>
    </dgm:pt>
    <dgm:pt modelId="{2BB979DD-E5E2-48CD-95C3-00D7CEECB610}" type="sibTrans" cxnId="{3D0C6374-7A72-4960-83BA-21A7088B56ED}">
      <dgm:prSet/>
      <dgm:spPr/>
      <dgm:t>
        <a:bodyPr/>
        <a:lstStyle/>
        <a:p>
          <a:endParaRPr lang="en-US"/>
        </a:p>
      </dgm:t>
    </dgm:pt>
    <dgm:pt modelId="{F9557D99-4CC8-47AF-9271-C3F1C78410E0}">
      <dgm:prSet phldrT="[Text]" custT="1"/>
      <dgm:spPr/>
      <dgm:t>
        <a:bodyPr/>
        <a:lstStyle/>
        <a:p>
          <a:r>
            <a:rPr lang="en-US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United </a:t>
          </a:r>
          <a:r>
            <a:rPr lang="en-US" sz="1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india</a:t>
          </a:r>
          <a:r>
            <a:rPr lang="en-US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insurance company limited</a:t>
          </a:r>
          <a:endParaRPr lang="en-US" sz="14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3DEF2A9-C538-4707-A14F-919AB45E20F7}" type="parTrans" cxnId="{A0264A1F-866A-4D21-B6A3-7857938BF9CF}">
      <dgm:prSet/>
      <dgm:spPr/>
      <dgm:t>
        <a:bodyPr/>
        <a:lstStyle/>
        <a:p>
          <a:endParaRPr lang="en-US"/>
        </a:p>
      </dgm:t>
    </dgm:pt>
    <dgm:pt modelId="{1EBC0AB4-4462-4057-A12E-51AB23EAF610}" type="sibTrans" cxnId="{A0264A1F-866A-4D21-B6A3-7857938BF9CF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B1B177A1-A0DA-4078-B3A0-33FDCC42C010}">
      <dgm:prSet phldrT="[Text]" custT="1"/>
      <dgm:spPr/>
      <dgm:t>
        <a:bodyPr/>
        <a:lstStyle/>
        <a:p>
          <a:r>
            <a:rPr lang="en-US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The new </a:t>
          </a:r>
          <a:r>
            <a:rPr lang="en-US" sz="1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india</a:t>
          </a:r>
          <a:r>
            <a:rPr lang="en-US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Assurance company limited</a:t>
          </a:r>
          <a:endParaRPr lang="en-US" sz="14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A5E12D-AFDE-425E-AF8A-BB2E049B68BD}" type="parTrans" cxnId="{0752A0EE-3830-4768-86FD-D36414717E00}">
      <dgm:prSet/>
      <dgm:spPr/>
      <dgm:t>
        <a:bodyPr/>
        <a:lstStyle/>
        <a:p>
          <a:endParaRPr lang="en-US"/>
        </a:p>
      </dgm:t>
    </dgm:pt>
    <dgm:pt modelId="{A491F1F5-4D95-4726-AF0E-924E176DCDB2}" type="sibTrans" cxnId="{0752A0EE-3830-4768-86FD-D36414717E00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CDF5122C-9F29-42B3-988D-8A800A5416D1}">
      <dgm:prSet phldrT="[Text]" custT="1"/>
      <dgm:spPr/>
      <dgm:t>
        <a:bodyPr/>
        <a:lstStyle/>
        <a:p>
          <a:r>
            <a:rPr lang="en-US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The oriental insurance company limited</a:t>
          </a:r>
          <a:endParaRPr lang="en-US" sz="14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4232B6B-51DE-48E7-B9AE-02B9BD3D336E}" type="parTrans" cxnId="{B643E799-625E-4F94-8210-F792AEE2B805}">
      <dgm:prSet/>
      <dgm:spPr/>
      <dgm:t>
        <a:bodyPr/>
        <a:lstStyle/>
        <a:p>
          <a:endParaRPr lang="en-US"/>
        </a:p>
      </dgm:t>
    </dgm:pt>
    <dgm:pt modelId="{09DBCA70-A59C-4BEE-A674-45835C375039}" type="sibTrans" cxnId="{B643E799-625E-4F94-8210-F792AEE2B805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77412520-0386-4A53-951A-4276A3CA1561}">
      <dgm:prSet phldrT="[Text]" custT="1"/>
      <dgm:spPr/>
      <dgm:t>
        <a:bodyPr/>
        <a:lstStyle/>
        <a:p>
          <a:r>
            <a:rPr lang="en-US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National insurance company limited</a:t>
          </a:r>
          <a:endParaRPr lang="en-US" sz="14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9B0FB90-A179-4504-BEED-1FE5B1E528BD}" type="parTrans" cxnId="{0C6D2BDE-4560-4249-BFF8-D60E0F43AF33}">
      <dgm:prSet/>
      <dgm:spPr/>
      <dgm:t>
        <a:bodyPr/>
        <a:lstStyle/>
        <a:p>
          <a:endParaRPr lang="en-US"/>
        </a:p>
      </dgm:t>
    </dgm:pt>
    <dgm:pt modelId="{F336CE3F-AF07-4B01-BAA2-7F70D37EB0EF}" type="sibTrans" cxnId="{0C6D2BDE-4560-4249-BFF8-D60E0F43AF33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DA70D3DA-A2D1-4D2A-B0CB-A69896A6C648}" type="pres">
      <dgm:prSet presAssocID="{6F81D5C5-7ED5-4D2E-ABD2-5AC4FF2D693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00FBE5-279A-4332-A27B-BE58EC1D4CB3}" type="pres">
      <dgm:prSet presAssocID="{E4C32AF3-45F1-48DC-A7A1-27C27CE12735}" presName="centerShape" presStyleLbl="node0" presStyleIdx="0" presStyleCnt="1" custScaleX="108945" custScaleY="73455"/>
      <dgm:spPr/>
      <dgm:t>
        <a:bodyPr/>
        <a:lstStyle/>
        <a:p>
          <a:endParaRPr lang="en-US"/>
        </a:p>
      </dgm:t>
    </dgm:pt>
    <dgm:pt modelId="{635AF1E1-3366-4648-80AF-A82F2A0D9500}" type="pres">
      <dgm:prSet presAssocID="{F9557D99-4CC8-47AF-9271-C3F1C78410E0}" presName="node" presStyleLbl="node1" presStyleIdx="0" presStyleCnt="4" custScaleX="116728" custScaleY="1135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1660E5-BB55-4EE6-BA75-7587FFEEF203}" type="pres">
      <dgm:prSet presAssocID="{F9557D99-4CC8-47AF-9271-C3F1C78410E0}" presName="dummy" presStyleCnt="0"/>
      <dgm:spPr/>
    </dgm:pt>
    <dgm:pt modelId="{159ABACF-D14C-426D-8686-4BAD4737F34D}" type="pres">
      <dgm:prSet presAssocID="{1EBC0AB4-4462-4057-A12E-51AB23EAF610}" presName="sibTrans" presStyleLbl="sibTrans2D1" presStyleIdx="0" presStyleCnt="4" custScaleX="103767"/>
      <dgm:spPr/>
      <dgm:t>
        <a:bodyPr/>
        <a:lstStyle/>
        <a:p>
          <a:endParaRPr lang="en-US"/>
        </a:p>
      </dgm:t>
    </dgm:pt>
    <dgm:pt modelId="{3B3E47F6-995B-4846-BE37-A5865BEFCB32}" type="pres">
      <dgm:prSet presAssocID="{B1B177A1-A0DA-4078-B3A0-33FDCC42C010}" presName="node" presStyleLbl="node1" presStyleIdx="1" presStyleCnt="4" custScaleX="141036" custScaleY="1049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B18000-038C-4201-868D-EAF0B7AA9103}" type="pres">
      <dgm:prSet presAssocID="{B1B177A1-A0DA-4078-B3A0-33FDCC42C010}" presName="dummy" presStyleCnt="0"/>
      <dgm:spPr/>
    </dgm:pt>
    <dgm:pt modelId="{31D0F5B6-D4C3-4C4F-90EE-6C79A0C9A596}" type="pres">
      <dgm:prSet presAssocID="{A491F1F5-4D95-4726-AF0E-924E176DCDB2}" presName="sibTrans" presStyleLbl="sibTrans2D1" presStyleIdx="1" presStyleCnt="4"/>
      <dgm:spPr/>
      <dgm:t>
        <a:bodyPr/>
        <a:lstStyle/>
        <a:p>
          <a:endParaRPr lang="en-US"/>
        </a:p>
      </dgm:t>
    </dgm:pt>
    <dgm:pt modelId="{B50FC11B-452D-4E12-9583-8E5E4DC0064B}" type="pres">
      <dgm:prSet presAssocID="{CDF5122C-9F29-42B3-988D-8A800A5416D1}" presName="node" presStyleLbl="node1" presStyleIdx="2" presStyleCnt="4" custScaleX="131860" custScaleY="1053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D4FDC5-6BA4-4480-9255-09C7916782B7}" type="pres">
      <dgm:prSet presAssocID="{CDF5122C-9F29-42B3-988D-8A800A5416D1}" presName="dummy" presStyleCnt="0"/>
      <dgm:spPr/>
    </dgm:pt>
    <dgm:pt modelId="{DAAF36C3-1D47-4D55-A571-0AAB060F34B5}" type="pres">
      <dgm:prSet presAssocID="{09DBCA70-A59C-4BEE-A674-45835C375039}" presName="sibTrans" presStyleLbl="sibTrans2D1" presStyleIdx="2" presStyleCnt="4"/>
      <dgm:spPr/>
      <dgm:t>
        <a:bodyPr/>
        <a:lstStyle/>
        <a:p>
          <a:endParaRPr lang="en-US"/>
        </a:p>
      </dgm:t>
    </dgm:pt>
    <dgm:pt modelId="{0D86CBDA-5EAE-4955-AFC8-7196120E35FD}" type="pres">
      <dgm:prSet presAssocID="{77412520-0386-4A53-951A-4276A3CA1561}" presName="node" presStyleLbl="node1" presStyleIdx="3" presStyleCnt="4" custScaleX="147544" custScaleY="1200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5BEFB3-8413-449F-8D3C-57108FBE7157}" type="pres">
      <dgm:prSet presAssocID="{77412520-0386-4A53-951A-4276A3CA1561}" presName="dummy" presStyleCnt="0"/>
      <dgm:spPr/>
    </dgm:pt>
    <dgm:pt modelId="{5592294E-9CE7-4F9E-8465-794B31AF2481}" type="pres">
      <dgm:prSet presAssocID="{F336CE3F-AF07-4B01-BAA2-7F70D37EB0EF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0C6D2BDE-4560-4249-BFF8-D60E0F43AF33}" srcId="{E4C32AF3-45F1-48DC-A7A1-27C27CE12735}" destId="{77412520-0386-4A53-951A-4276A3CA1561}" srcOrd="3" destOrd="0" parTransId="{49B0FB90-A179-4504-BEED-1FE5B1E528BD}" sibTransId="{F336CE3F-AF07-4B01-BAA2-7F70D37EB0EF}"/>
    <dgm:cxn modelId="{B06644B2-C976-4162-ACE2-4F2AD248F779}" type="presOf" srcId="{F336CE3F-AF07-4B01-BAA2-7F70D37EB0EF}" destId="{5592294E-9CE7-4F9E-8465-794B31AF2481}" srcOrd="0" destOrd="0" presId="urn:microsoft.com/office/officeart/2005/8/layout/radial6"/>
    <dgm:cxn modelId="{07442FBD-597F-4A66-82E7-A77F23DC0410}" type="presOf" srcId="{CDF5122C-9F29-42B3-988D-8A800A5416D1}" destId="{B50FC11B-452D-4E12-9583-8E5E4DC0064B}" srcOrd="0" destOrd="0" presId="urn:microsoft.com/office/officeart/2005/8/layout/radial6"/>
    <dgm:cxn modelId="{3D0C6374-7A72-4960-83BA-21A7088B56ED}" srcId="{6F81D5C5-7ED5-4D2E-ABD2-5AC4FF2D6939}" destId="{E4C32AF3-45F1-48DC-A7A1-27C27CE12735}" srcOrd="0" destOrd="0" parTransId="{94595BCC-DD47-4C39-ABA4-A7934938FAB6}" sibTransId="{2BB979DD-E5E2-48CD-95C3-00D7CEECB610}"/>
    <dgm:cxn modelId="{6F1E3B96-CD8A-4536-9876-3E4E805E5215}" type="presOf" srcId="{A491F1F5-4D95-4726-AF0E-924E176DCDB2}" destId="{31D0F5B6-D4C3-4C4F-90EE-6C79A0C9A596}" srcOrd="0" destOrd="0" presId="urn:microsoft.com/office/officeart/2005/8/layout/radial6"/>
    <dgm:cxn modelId="{187E2642-C05D-4C5D-9BE1-E81261CDEF4F}" type="presOf" srcId="{1EBC0AB4-4462-4057-A12E-51AB23EAF610}" destId="{159ABACF-D14C-426D-8686-4BAD4737F34D}" srcOrd="0" destOrd="0" presId="urn:microsoft.com/office/officeart/2005/8/layout/radial6"/>
    <dgm:cxn modelId="{B3A4469E-0F50-4F0F-9546-0C6DA6F106D7}" type="presOf" srcId="{09DBCA70-A59C-4BEE-A674-45835C375039}" destId="{DAAF36C3-1D47-4D55-A571-0AAB060F34B5}" srcOrd="0" destOrd="0" presId="urn:microsoft.com/office/officeart/2005/8/layout/radial6"/>
    <dgm:cxn modelId="{E8A7C2D8-C887-495F-A42E-FDF1C6A1DA0E}" type="presOf" srcId="{F9557D99-4CC8-47AF-9271-C3F1C78410E0}" destId="{635AF1E1-3366-4648-80AF-A82F2A0D9500}" srcOrd="0" destOrd="0" presId="urn:microsoft.com/office/officeart/2005/8/layout/radial6"/>
    <dgm:cxn modelId="{0752A0EE-3830-4768-86FD-D36414717E00}" srcId="{E4C32AF3-45F1-48DC-A7A1-27C27CE12735}" destId="{B1B177A1-A0DA-4078-B3A0-33FDCC42C010}" srcOrd="1" destOrd="0" parTransId="{E9A5E12D-AFDE-425E-AF8A-BB2E049B68BD}" sibTransId="{A491F1F5-4D95-4726-AF0E-924E176DCDB2}"/>
    <dgm:cxn modelId="{6F1D81A2-9CA7-4180-85E0-1A9B8FA5E040}" type="presOf" srcId="{B1B177A1-A0DA-4078-B3A0-33FDCC42C010}" destId="{3B3E47F6-995B-4846-BE37-A5865BEFCB32}" srcOrd="0" destOrd="0" presId="urn:microsoft.com/office/officeart/2005/8/layout/radial6"/>
    <dgm:cxn modelId="{F9E4AC6B-16CF-4B9D-96B9-0A9964380F72}" type="presOf" srcId="{77412520-0386-4A53-951A-4276A3CA1561}" destId="{0D86CBDA-5EAE-4955-AFC8-7196120E35FD}" srcOrd="0" destOrd="0" presId="urn:microsoft.com/office/officeart/2005/8/layout/radial6"/>
    <dgm:cxn modelId="{B643E799-625E-4F94-8210-F792AEE2B805}" srcId="{E4C32AF3-45F1-48DC-A7A1-27C27CE12735}" destId="{CDF5122C-9F29-42B3-988D-8A800A5416D1}" srcOrd="2" destOrd="0" parTransId="{E4232B6B-51DE-48E7-B9AE-02B9BD3D336E}" sibTransId="{09DBCA70-A59C-4BEE-A674-45835C375039}"/>
    <dgm:cxn modelId="{A0264A1F-866A-4D21-B6A3-7857938BF9CF}" srcId="{E4C32AF3-45F1-48DC-A7A1-27C27CE12735}" destId="{F9557D99-4CC8-47AF-9271-C3F1C78410E0}" srcOrd="0" destOrd="0" parTransId="{13DEF2A9-C538-4707-A14F-919AB45E20F7}" sibTransId="{1EBC0AB4-4462-4057-A12E-51AB23EAF610}"/>
    <dgm:cxn modelId="{2D5FD34D-7A8F-4D35-A298-CD6657C32582}" type="presOf" srcId="{E4C32AF3-45F1-48DC-A7A1-27C27CE12735}" destId="{4400FBE5-279A-4332-A27B-BE58EC1D4CB3}" srcOrd="0" destOrd="0" presId="urn:microsoft.com/office/officeart/2005/8/layout/radial6"/>
    <dgm:cxn modelId="{8EBA7492-B0CB-4483-A796-6829D3A45E07}" type="presOf" srcId="{6F81D5C5-7ED5-4D2E-ABD2-5AC4FF2D6939}" destId="{DA70D3DA-A2D1-4D2A-B0CB-A69896A6C648}" srcOrd="0" destOrd="0" presId="urn:microsoft.com/office/officeart/2005/8/layout/radial6"/>
    <dgm:cxn modelId="{D50E0EFD-C6E2-485B-A4A0-7F0FE89AB955}" type="presParOf" srcId="{DA70D3DA-A2D1-4D2A-B0CB-A69896A6C648}" destId="{4400FBE5-279A-4332-A27B-BE58EC1D4CB3}" srcOrd="0" destOrd="0" presId="urn:microsoft.com/office/officeart/2005/8/layout/radial6"/>
    <dgm:cxn modelId="{3670F6BC-111F-4E54-AA29-371C7E9AFFAD}" type="presParOf" srcId="{DA70D3DA-A2D1-4D2A-B0CB-A69896A6C648}" destId="{635AF1E1-3366-4648-80AF-A82F2A0D9500}" srcOrd="1" destOrd="0" presId="urn:microsoft.com/office/officeart/2005/8/layout/radial6"/>
    <dgm:cxn modelId="{FECE157A-0543-43EB-866D-B0C448DE3482}" type="presParOf" srcId="{DA70D3DA-A2D1-4D2A-B0CB-A69896A6C648}" destId="{C41660E5-BB55-4EE6-BA75-7587FFEEF203}" srcOrd="2" destOrd="0" presId="urn:microsoft.com/office/officeart/2005/8/layout/radial6"/>
    <dgm:cxn modelId="{7627EDF9-D30C-4EA1-A407-5D2209CCDE64}" type="presParOf" srcId="{DA70D3DA-A2D1-4D2A-B0CB-A69896A6C648}" destId="{159ABACF-D14C-426D-8686-4BAD4737F34D}" srcOrd="3" destOrd="0" presId="urn:microsoft.com/office/officeart/2005/8/layout/radial6"/>
    <dgm:cxn modelId="{50097BCD-2F61-4E64-9BD0-FA18D35990BB}" type="presParOf" srcId="{DA70D3DA-A2D1-4D2A-B0CB-A69896A6C648}" destId="{3B3E47F6-995B-4846-BE37-A5865BEFCB32}" srcOrd="4" destOrd="0" presId="urn:microsoft.com/office/officeart/2005/8/layout/radial6"/>
    <dgm:cxn modelId="{9F0BA00A-AF56-417C-869B-1C4ACB737000}" type="presParOf" srcId="{DA70D3DA-A2D1-4D2A-B0CB-A69896A6C648}" destId="{CEB18000-038C-4201-868D-EAF0B7AA9103}" srcOrd="5" destOrd="0" presId="urn:microsoft.com/office/officeart/2005/8/layout/radial6"/>
    <dgm:cxn modelId="{9092B8F1-AB9C-477F-8BC0-6E768F9D9F1B}" type="presParOf" srcId="{DA70D3DA-A2D1-4D2A-B0CB-A69896A6C648}" destId="{31D0F5B6-D4C3-4C4F-90EE-6C79A0C9A596}" srcOrd="6" destOrd="0" presId="urn:microsoft.com/office/officeart/2005/8/layout/radial6"/>
    <dgm:cxn modelId="{BF5CB51B-5233-4EAE-96EC-F1369C0E327F}" type="presParOf" srcId="{DA70D3DA-A2D1-4D2A-B0CB-A69896A6C648}" destId="{B50FC11B-452D-4E12-9583-8E5E4DC0064B}" srcOrd="7" destOrd="0" presId="urn:microsoft.com/office/officeart/2005/8/layout/radial6"/>
    <dgm:cxn modelId="{415930C8-1C9F-4970-8A61-B733B6BE4FD8}" type="presParOf" srcId="{DA70D3DA-A2D1-4D2A-B0CB-A69896A6C648}" destId="{6DD4FDC5-6BA4-4480-9255-09C7916782B7}" srcOrd="8" destOrd="0" presId="urn:microsoft.com/office/officeart/2005/8/layout/radial6"/>
    <dgm:cxn modelId="{1BC24FC4-2852-408C-9B92-2E4B00838D2B}" type="presParOf" srcId="{DA70D3DA-A2D1-4D2A-B0CB-A69896A6C648}" destId="{DAAF36C3-1D47-4D55-A571-0AAB060F34B5}" srcOrd="9" destOrd="0" presId="urn:microsoft.com/office/officeart/2005/8/layout/radial6"/>
    <dgm:cxn modelId="{4D93851B-A0F8-4AE2-BEB7-AC53F8317B42}" type="presParOf" srcId="{DA70D3DA-A2D1-4D2A-B0CB-A69896A6C648}" destId="{0D86CBDA-5EAE-4955-AFC8-7196120E35FD}" srcOrd="10" destOrd="0" presId="urn:microsoft.com/office/officeart/2005/8/layout/radial6"/>
    <dgm:cxn modelId="{B87BF1EA-B210-4E16-A8D1-F591858D3461}" type="presParOf" srcId="{DA70D3DA-A2D1-4D2A-B0CB-A69896A6C648}" destId="{B65BEFB3-8413-449F-8D3C-57108FBE7157}" srcOrd="11" destOrd="0" presId="urn:microsoft.com/office/officeart/2005/8/layout/radial6"/>
    <dgm:cxn modelId="{1CBB3C01-20CA-4FDF-8531-1F8515419093}" type="presParOf" srcId="{DA70D3DA-A2D1-4D2A-B0CB-A69896A6C648}" destId="{5592294E-9CE7-4F9E-8465-794B31AF2481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92294E-9CE7-4F9E-8465-794B31AF2481}">
      <dsp:nvSpPr>
        <dsp:cNvPr id="0" name=""/>
        <dsp:cNvSpPr/>
      </dsp:nvSpPr>
      <dsp:spPr>
        <a:xfrm>
          <a:off x="2833380" y="513507"/>
          <a:ext cx="3283047" cy="3283047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AF36C3-1D47-4D55-A571-0AAB060F34B5}">
      <dsp:nvSpPr>
        <dsp:cNvPr id="0" name=""/>
        <dsp:cNvSpPr/>
      </dsp:nvSpPr>
      <dsp:spPr>
        <a:xfrm>
          <a:off x="2833380" y="513507"/>
          <a:ext cx="3283047" cy="3283047"/>
        </a:xfrm>
        <a:prstGeom prst="blockArc">
          <a:avLst>
            <a:gd name="adj1" fmla="val 5400000"/>
            <a:gd name="adj2" fmla="val 10800000"/>
            <a:gd name="adj3" fmla="val 4638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D0F5B6-D4C3-4C4F-90EE-6C79A0C9A596}">
      <dsp:nvSpPr>
        <dsp:cNvPr id="0" name=""/>
        <dsp:cNvSpPr/>
      </dsp:nvSpPr>
      <dsp:spPr>
        <a:xfrm>
          <a:off x="2833380" y="513507"/>
          <a:ext cx="3283047" cy="3283047"/>
        </a:xfrm>
        <a:prstGeom prst="blockArc">
          <a:avLst>
            <a:gd name="adj1" fmla="val 0"/>
            <a:gd name="adj2" fmla="val 5400000"/>
            <a:gd name="adj3" fmla="val 4638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9ABACF-D14C-426D-8686-4BAD4737F34D}">
      <dsp:nvSpPr>
        <dsp:cNvPr id="0" name=""/>
        <dsp:cNvSpPr/>
      </dsp:nvSpPr>
      <dsp:spPr>
        <a:xfrm>
          <a:off x="2771543" y="513507"/>
          <a:ext cx="3406719" cy="3283047"/>
        </a:xfrm>
        <a:prstGeom prst="blockArc">
          <a:avLst>
            <a:gd name="adj1" fmla="val 16200000"/>
            <a:gd name="adj2" fmla="val 0"/>
            <a:gd name="adj3" fmla="val 4638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00FBE5-279A-4332-A27B-BE58EC1D4CB3}">
      <dsp:nvSpPr>
        <dsp:cNvPr id="0" name=""/>
        <dsp:cNvSpPr/>
      </dsp:nvSpPr>
      <dsp:spPr>
        <a:xfrm>
          <a:off x="3652059" y="1600236"/>
          <a:ext cx="1645688" cy="11095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general insurance corporation(GIC) </a:t>
          </a:r>
          <a:endParaRPr lang="en-US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52059" y="1600236"/>
        <a:ext cx="1645688" cy="1109587"/>
      </dsp:txXfrm>
    </dsp:sp>
    <dsp:sp modelId="{635AF1E1-3366-4648-80AF-A82F2A0D9500}">
      <dsp:nvSpPr>
        <dsp:cNvPr id="0" name=""/>
        <dsp:cNvSpPr/>
      </dsp:nvSpPr>
      <dsp:spPr>
        <a:xfrm>
          <a:off x="3857764" y="-48515"/>
          <a:ext cx="1234279" cy="12001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United </a:t>
          </a:r>
          <a:r>
            <a:rPr lang="en-US" sz="1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india</a:t>
          </a:r>
          <a:r>
            <a:rPr lang="en-US" sz="1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insurance company limited</a:t>
          </a:r>
          <a:endParaRPr lang="en-US" sz="1400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857764" y="-48515"/>
        <a:ext cx="1234279" cy="1200178"/>
      </dsp:txXfrm>
    </dsp:sp>
    <dsp:sp modelId="{3B3E47F6-995B-4846-BE37-A5865BEFCB32}">
      <dsp:nvSpPr>
        <dsp:cNvPr id="0" name=""/>
        <dsp:cNvSpPr/>
      </dsp:nvSpPr>
      <dsp:spPr>
        <a:xfrm>
          <a:off x="5332705" y="1600240"/>
          <a:ext cx="1491311" cy="11095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The new </a:t>
          </a:r>
          <a:r>
            <a:rPr lang="en-US" sz="1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india</a:t>
          </a:r>
          <a:r>
            <a:rPr lang="en-US" sz="1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Assurance company limited</a:t>
          </a:r>
          <a:endParaRPr lang="en-US" sz="1400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332705" y="1600240"/>
        <a:ext cx="1491311" cy="1109580"/>
      </dsp:txXfrm>
    </dsp:sp>
    <dsp:sp modelId="{B50FC11B-452D-4E12-9583-8E5E4DC0064B}">
      <dsp:nvSpPr>
        <dsp:cNvPr id="0" name=""/>
        <dsp:cNvSpPr/>
      </dsp:nvSpPr>
      <dsp:spPr>
        <a:xfrm>
          <a:off x="3777761" y="3201260"/>
          <a:ext cx="1394284" cy="11144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The oriental insurance company limited</a:t>
          </a:r>
          <a:endParaRPr lang="en-US" sz="1400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77761" y="3201260"/>
        <a:ext cx="1394284" cy="1114454"/>
      </dsp:txXfrm>
    </dsp:sp>
    <dsp:sp modelId="{0D86CBDA-5EAE-4955-AFC8-7196120E35FD}">
      <dsp:nvSpPr>
        <dsp:cNvPr id="0" name=""/>
        <dsp:cNvSpPr/>
      </dsp:nvSpPr>
      <dsp:spPr>
        <a:xfrm>
          <a:off x="2091382" y="1520232"/>
          <a:ext cx="1560126" cy="12695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National insurance company limited</a:t>
          </a:r>
          <a:endParaRPr lang="en-US" sz="1400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091382" y="1520232"/>
        <a:ext cx="1560126" cy="12695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D3F1A-6651-454D-96AD-C9A290F2906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C7BF8-68AD-4132-AA3B-D5889FC8D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514600"/>
          </a:xfrm>
          <a:ln w="28575">
            <a:solidFill>
              <a:srgbClr val="FF0000"/>
            </a:solidFill>
          </a:ln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PRESENTATION</a:t>
            </a:r>
            <a:b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ON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AGRICULTURAL FINANCE </a:t>
            </a:r>
            <a:b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&amp; CO-OPERATION</a:t>
            </a:r>
            <a:endParaRPr lang="en-US" sz="4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ln w="38100">
            <a:solidFill>
              <a:schemeClr val="accent6">
                <a:lumMod val="50000"/>
              </a:schemeClr>
            </a:solidFill>
          </a:ln>
          <a:effectLst>
            <a:outerShdw blurRad="57150" dist="38100" dir="5400000" algn="ctr" rotWithShape="0">
              <a:schemeClr val="accent5">
                <a:shade val="9000"/>
                <a:satMod val="105000"/>
                <a:alpha val="48000"/>
              </a:schemeClr>
            </a:outerShdw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 AGRICULTURE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SHRI GURU RAMRAI UNIVERSITY, DEHRADUN UTTARAKHAND</a:t>
            </a:r>
          </a:p>
          <a:p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572000"/>
            <a:ext cx="91440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LECTURE PREPARED BY  -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 J P Singh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Associate Professor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(SGRRU, Dehradun )</a:t>
            </a:r>
          </a:p>
        </p:txBody>
      </p:sp>
      <p:pic>
        <p:nvPicPr>
          <p:cNvPr id="10242" name="Picture 2" descr="Shri Guru Ram Rai Univers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590800"/>
            <a:ext cx="1981199" cy="1893147"/>
          </a:xfrm>
          <a:prstGeom prst="ellipse">
            <a:avLst/>
          </a:prstGeom>
          <a:ln w="63500" cap="rnd">
            <a:solidFill>
              <a:schemeClr val="tx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6488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ln w="5715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Crop insurance meaning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Advantages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Progress of crop insurance scheme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India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Limitations in application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Agricultural insurance company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India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National agricultural insurance scheme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Weather insurance</a:t>
            </a:r>
          </a:p>
          <a:p>
            <a:pPr algn="just"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Crop Insurance Scheme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914400"/>
            <a:ext cx="8534400" cy="1200329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Insurance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legal contract that transfers risk from a policy holder to an insurance company in exchange for a premium.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Four major general insurance corporation(GIC) are there- 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0" y="2286000"/>
          <a:ext cx="89154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solidFill>
            <a:schemeClr val="tx2">
              <a:lumMod val="75000"/>
            </a:schemeClr>
          </a:solidFill>
          <a:ln w="381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cs typeface="Times New Roman" pitchFamily="18" charset="0"/>
              </a:rPr>
              <a:t>Comprehensive Crop Insurance Scheme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690807"/>
            <a:ext cx="87630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CCIS covers all farmers who availed the crop loan and it is limited to cereals such as paddy wheat millets oil seeds and pulses.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5800" y="3352800"/>
            <a:ext cx="3657600" cy="246221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Disdvantages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Provides coverage only to a limited number of crops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Coverage are restricted to rainfed crops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Scheme covered only those farmers who had availed crop loans.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2819400"/>
            <a:ext cx="3657600" cy="39087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Advantages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/>
              <a:t>It stabilizes the farm business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/>
              <a:t>The farmer can get much more in farm business.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/>
              <a:t>It prevents the farmers to approach non institutional agencies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/>
              <a:t>Enhances the use of modern input to boost the productivity.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/>
              <a:t>High risk area crop insurance serves as a catalyst in bringing areas under  cultivation.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National Agricultural Insurance Scheme (NAIS)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828800"/>
            <a:ext cx="8534400" cy="2308324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Functions-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Also called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Bhartiya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krishi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bhima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yojana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Launched by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Atal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Bihari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Vajpayee.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Scheme for crops like cereals, pulses, oil seeds, sugarcane, potatoes and cotton.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Agricultural Insurance Company of India (AIC)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828800"/>
            <a:ext cx="8534400" cy="3170099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Functions-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Has been formed by GOI in 2003.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move towards Sustainable actuarial regime.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public sector undertakings with headquarters at new Delhi.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Provide area based and weather based crop insurance programs in 500 districts.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Weather Insurance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219200"/>
            <a:ext cx="8534400" cy="2677656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Functions-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Weather insurance has emerged as a ray of hope to the farmers to tackle the uncertain pattern of their crops.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Weather insurance is a insurance to cover against crop losses due unfavorable weather conditions.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2819400"/>
          </a:xfrm>
          <a:solidFill>
            <a:schemeClr val="tx1"/>
          </a:solidFill>
          <a:effectLst>
            <a:softEdge rad="127000"/>
          </a:effectLst>
        </p:spPr>
        <p:txBody>
          <a:bodyPr anchor="ctr">
            <a:normAutofit/>
          </a:bodyPr>
          <a:lstStyle/>
          <a:p>
            <a:r>
              <a:rPr lang="en-US" sz="13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Thank you</a:t>
            </a:r>
            <a:endParaRPr lang="en-US" sz="13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91000"/>
            <a:ext cx="8229600" cy="19351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Prepared By -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J P SINGH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AGRICULTURE AND AGRONOMY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1451</TotalTime>
  <Words>226</Words>
  <Application>Microsoft Office PowerPoint</Application>
  <PresentationFormat>On-screen Show (4:3)</PresentationFormat>
  <Paragraphs>59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PRESENTATION  ON AGRICULTURAL FINANCE  &amp; CO-OPERATION</vt:lpstr>
      <vt:lpstr>Outline</vt:lpstr>
      <vt:lpstr>Crop Insurance Scheme</vt:lpstr>
      <vt:lpstr>Comprehensive Crop Insurance Scheme</vt:lpstr>
      <vt:lpstr>National Agricultural Insurance Scheme (NAIS)</vt:lpstr>
      <vt:lpstr>Agricultural Insurance Company of India (AIC)</vt:lpstr>
      <vt:lpstr>Weather Insurance</vt:lpstr>
      <vt:lpstr>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Insitu trans-esterification of dry algae with methanol, H2SO4 &amp; NaOH</dc:title>
  <dc:creator>Chamola</dc:creator>
  <cp:lastModifiedBy>admin</cp:lastModifiedBy>
  <cp:revision>608</cp:revision>
  <dcterms:created xsi:type="dcterms:W3CDTF">2017-12-06T06:31:50Z</dcterms:created>
  <dcterms:modified xsi:type="dcterms:W3CDTF">2020-09-13T14:18:12Z</dcterms:modified>
</cp:coreProperties>
</file>