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5"/>
  </p:notesMasterIdLst>
  <p:sldIdLst>
    <p:sldId id="256" r:id="rId2"/>
    <p:sldId id="257" r:id="rId3"/>
    <p:sldId id="267" r:id="rId4"/>
    <p:sldId id="273" r:id="rId5"/>
    <p:sldId id="271" r:id="rId6"/>
    <p:sldId id="272" r:id="rId7"/>
    <p:sldId id="274" r:id="rId8"/>
    <p:sldId id="275" r:id="rId9"/>
    <p:sldId id="276" r:id="rId10"/>
    <p:sldId id="277" r:id="rId11"/>
    <p:sldId id="278" r:id="rId12"/>
    <p:sldId id="279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7C4FA0-43B2-47C2-B092-25184C6F8F2D}" type="doc">
      <dgm:prSet loTypeId="urn:microsoft.com/office/officeart/2005/8/layout/radial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38077CA4-D1A6-49B3-A7DC-EA5991F1CFFC}">
      <dgm:prSet phldrT="[Text]"/>
      <dgm:spPr/>
      <dgm:t>
        <a:bodyPr/>
        <a:lstStyle/>
        <a:p>
          <a:r>
            <a:rPr lang="en-US" dirty="0" smtClean="0"/>
            <a:t>RBI funds</a:t>
          </a:r>
          <a:endParaRPr lang="en-US" dirty="0"/>
        </a:p>
      </dgm:t>
    </dgm:pt>
    <dgm:pt modelId="{74BB91E9-3347-406E-96D2-3BABF266381E}" type="parTrans" cxnId="{898FFBEE-BC92-4D37-8E4A-A9A99E47598D}">
      <dgm:prSet/>
      <dgm:spPr/>
      <dgm:t>
        <a:bodyPr/>
        <a:lstStyle/>
        <a:p>
          <a:endParaRPr lang="en-US"/>
        </a:p>
      </dgm:t>
    </dgm:pt>
    <dgm:pt modelId="{15502B3A-FAB0-48B6-B3C4-4C7036822DF8}" type="sibTrans" cxnId="{898FFBEE-BC92-4D37-8E4A-A9A99E47598D}">
      <dgm:prSet/>
      <dgm:spPr/>
      <dgm:t>
        <a:bodyPr/>
        <a:lstStyle/>
        <a:p>
          <a:endParaRPr lang="en-US"/>
        </a:p>
      </dgm:t>
    </dgm:pt>
    <dgm:pt modelId="{46786D37-9AEA-4042-A7E6-867291C15EF7}">
      <dgm:prSet phldrT="[Text]"/>
      <dgm:spPr/>
      <dgm:t>
        <a:bodyPr/>
        <a:lstStyle/>
        <a:p>
          <a:r>
            <a:rPr lang="en-US" dirty="0" smtClean="0"/>
            <a:t>National Agricultural credit fund 1955</a:t>
          </a:r>
          <a:endParaRPr lang="en-US" dirty="0"/>
        </a:p>
      </dgm:t>
    </dgm:pt>
    <dgm:pt modelId="{A6844B98-88AB-4AEC-B87E-0028FC442734}" type="parTrans" cxnId="{4C4FEB6D-D61B-4BB5-A8B7-3A0EEBB2059B}">
      <dgm:prSet/>
      <dgm:spPr/>
      <dgm:t>
        <a:bodyPr/>
        <a:lstStyle/>
        <a:p>
          <a:endParaRPr lang="en-US"/>
        </a:p>
      </dgm:t>
    </dgm:pt>
    <dgm:pt modelId="{18CDB355-11EE-4176-BB9F-290D28C9CB36}" type="sibTrans" cxnId="{4C4FEB6D-D61B-4BB5-A8B7-3A0EEBB2059B}">
      <dgm:prSet/>
      <dgm:spPr/>
      <dgm:t>
        <a:bodyPr/>
        <a:lstStyle/>
        <a:p>
          <a:endParaRPr lang="en-US"/>
        </a:p>
      </dgm:t>
    </dgm:pt>
    <dgm:pt modelId="{0B08FA81-9B34-4AE4-AB27-6C3D9E49AECE}">
      <dgm:prSet phldrT="[Text]"/>
      <dgm:spPr/>
      <dgm:t>
        <a:bodyPr/>
        <a:lstStyle/>
        <a:p>
          <a:r>
            <a:rPr lang="en-US" dirty="0" smtClean="0"/>
            <a:t>National Agricultural credit  Stabilization fund 1956</a:t>
          </a:r>
          <a:endParaRPr lang="en-US" dirty="0"/>
        </a:p>
      </dgm:t>
    </dgm:pt>
    <dgm:pt modelId="{BF21AD74-665F-4BDB-8827-CE39B22A5224}" type="parTrans" cxnId="{A68F8DE9-A985-4DDF-AC94-E4C814121A97}">
      <dgm:prSet/>
      <dgm:spPr/>
      <dgm:t>
        <a:bodyPr/>
        <a:lstStyle/>
        <a:p>
          <a:endParaRPr lang="en-US"/>
        </a:p>
      </dgm:t>
    </dgm:pt>
    <dgm:pt modelId="{C9F4840B-A5A2-4947-B852-261174950FC6}" type="sibTrans" cxnId="{A68F8DE9-A985-4DDF-AC94-E4C814121A97}">
      <dgm:prSet/>
      <dgm:spPr/>
      <dgm:t>
        <a:bodyPr/>
        <a:lstStyle/>
        <a:p>
          <a:endParaRPr lang="en-US"/>
        </a:p>
      </dgm:t>
    </dgm:pt>
    <dgm:pt modelId="{0097FB49-9022-48BB-BCB5-FADB556270A2}" type="pres">
      <dgm:prSet presAssocID="{747C4FA0-43B2-47C2-B092-25184C6F8F2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0B4C6F-45E0-4068-9ABA-49EA43BE40CA}" type="pres">
      <dgm:prSet presAssocID="{38077CA4-D1A6-49B3-A7DC-EA5991F1CFFC}" presName="centerShape" presStyleLbl="node0" presStyleIdx="0" presStyleCnt="1"/>
      <dgm:spPr/>
      <dgm:t>
        <a:bodyPr/>
        <a:lstStyle/>
        <a:p>
          <a:endParaRPr lang="en-US"/>
        </a:p>
      </dgm:t>
    </dgm:pt>
    <dgm:pt modelId="{7CFE4B70-C009-42D9-8387-8C07FCC82181}" type="pres">
      <dgm:prSet presAssocID="{A6844B98-88AB-4AEC-B87E-0028FC442734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C2DDA95A-FF3E-4208-BDEE-01875A297D6E}" type="pres">
      <dgm:prSet presAssocID="{46786D37-9AEA-4042-A7E6-867291C15EF7}" presName="node" presStyleLbl="node1" presStyleIdx="0" presStyleCnt="2" custScaleX="117118" custScaleY="76646" custRadScaleRad="103796" custRadScaleInc="26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292F5-DC87-4771-ACE2-CC6EA782DD9F}" type="pres">
      <dgm:prSet presAssocID="{BF21AD74-665F-4BDB-8827-CE39B22A5224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43177673-A3EF-4604-B510-5943EA649B51}" type="pres">
      <dgm:prSet presAssocID="{0B08FA81-9B34-4AE4-AB27-6C3D9E49AECE}" presName="node" presStyleLbl="node1" presStyleIdx="1" presStyleCnt="2" custScaleX="96520" custScaleY="752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6E1820-1FCF-47E8-9923-EFDB3205465B}" type="presOf" srcId="{BF21AD74-665F-4BDB-8827-CE39B22A5224}" destId="{955292F5-DC87-4771-ACE2-CC6EA782DD9F}" srcOrd="0" destOrd="0" presId="urn:microsoft.com/office/officeart/2005/8/layout/radial4"/>
    <dgm:cxn modelId="{9A7F0AD6-4AFE-4F73-8CD0-9FECE4A9ADA2}" type="presOf" srcId="{A6844B98-88AB-4AEC-B87E-0028FC442734}" destId="{7CFE4B70-C009-42D9-8387-8C07FCC82181}" srcOrd="0" destOrd="0" presId="urn:microsoft.com/office/officeart/2005/8/layout/radial4"/>
    <dgm:cxn modelId="{B6687667-CB83-4087-8F31-67105DB12F4D}" type="presOf" srcId="{0B08FA81-9B34-4AE4-AB27-6C3D9E49AECE}" destId="{43177673-A3EF-4604-B510-5943EA649B51}" srcOrd="0" destOrd="0" presId="urn:microsoft.com/office/officeart/2005/8/layout/radial4"/>
    <dgm:cxn modelId="{6ACF11B0-8648-496D-8031-024F8A1BD437}" type="presOf" srcId="{46786D37-9AEA-4042-A7E6-867291C15EF7}" destId="{C2DDA95A-FF3E-4208-BDEE-01875A297D6E}" srcOrd="0" destOrd="0" presId="urn:microsoft.com/office/officeart/2005/8/layout/radial4"/>
    <dgm:cxn modelId="{A68F8DE9-A985-4DDF-AC94-E4C814121A97}" srcId="{38077CA4-D1A6-49B3-A7DC-EA5991F1CFFC}" destId="{0B08FA81-9B34-4AE4-AB27-6C3D9E49AECE}" srcOrd="1" destOrd="0" parTransId="{BF21AD74-665F-4BDB-8827-CE39B22A5224}" sibTransId="{C9F4840B-A5A2-4947-B852-261174950FC6}"/>
    <dgm:cxn modelId="{4CE5E3A1-6EE2-4293-9C99-9385F58D683B}" type="presOf" srcId="{747C4FA0-43B2-47C2-B092-25184C6F8F2D}" destId="{0097FB49-9022-48BB-BCB5-FADB556270A2}" srcOrd="0" destOrd="0" presId="urn:microsoft.com/office/officeart/2005/8/layout/radial4"/>
    <dgm:cxn modelId="{01BD57B7-E0AB-4029-BF26-73221428EE89}" type="presOf" srcId="{38077CA4-D1A6-49B3-A7DC-EA5991F1CFFC}" destId="{FB0B4C6F-45E0-4068-9ABA-49EA43BE40CA}" srcOrd="0" destOrd="0" presId="urn:microsoft.com/office/officeart/2005/8/layout/radial4"/>
    <dgm:cxn modelId="{4C4FEB6D-D61B-4BB5-A8B7-3A0EEBB2059B}" srcId="{38077CA4-D1A6-49B3-A7DC-EA5991F1CFFC}" destId="{46786D37-9AEA-4042-A7E6-867291C15EF7}" srcOrd="0" destOrd="0" parTransId="{A6844B98-88AB-4AEC-B87E-0028FC442734}" sibTransId="{18CDB355-11EE-4176-BB9F-290D28C9CB36}"/>
    <dgm:cxn modelId="{898FFBEE-BC92-4D37-8E4A-A9A99E47598D}" srcId="{747C4FA0-43B2-47C2-B092-25184C6F8F2D}" destId="{38077CA4-D1A6-49B3-A7DC-EA5991F1CFFC}" srcOrd="0" destOrd="0" parTransId="{74BB91E9-3347-406E-96D2-3BABF266381E}" sibTransId="{15502B3A-FAB0-48B6-B3C4-4C7036822DF8}"/>
    <dgm:cxn modelId="{3ED09409-3705-49DE-B1EB-0414EDEEE122}" type="presParOf" srcId="{0097FB49-9022-48BB-BCB5-FADB556270A2}" destId="{FB0B4C6F-45E0-4068-9ABA-49EA43BE40CA}" srcOrd="0" destOrd="0" presId="urn:microsoft.com/office/officeart/2005/8/layout/radial4"/>
    <dgm:cxn modelId="{69FD8324-C1E6-449C-87E4-90C320F56BA8}" type="presParOf" srcId="{0097FB49-9022-48BB-BCB5-FADB556270A2}" destId="{7CFE4B70-C009-42D9-8387-8C07FCC82181}" srcOrd="1" destOrd="0" presId="urn:microsoft.com/office/officeart/2005/8/layout/radial4"/>
    <dgm:cxn modelId="{5B1557D2-DBD4-4339-93AC-252F32A1F3F9}" type="presParOf" srcId="{0097FB49-9022-48BB-BCB5-FADB556270A2}" destId="{C2DDA95A-FF3E-4208-BDEE-01875A297D6E}" srcOrd="2" destOrd="0" presId="urn:microsoft.com/office/officeart/2005/8/layout/radial4"/>
    <dgm:cxn modelId="{1FC5BA29-E6B2-44F1-9AC9-AAB66B52BED2}" type="presParOf" srcId="{0097FB49-9022-48BB-BCB5-FADB556270A2}" destId="{955292F5-DC87-4771-ACE2-CC6EA782DD9F}" srcOrd="3" destOrd="0" presId="urn:microsoft.com/office/officeart/2005/8/layout/radial4"/>
    <dgm:cxn modelId="{940FD772-B2BC-4DCA-ACD4-EFFB383FA4BD}" type="presParOf" srcId="{0097FB49-9022-48BB-BCB5-FADB556270A2}" destId="{43177673-A3EF-4604-B510-5943EA649B51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C9C767-0D42-414E-A7FF-15C45C2D571B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3DD6EC2F-1057-4F6E-A110-E669C12CB4F3}">
      <dgm:prSet phldrT="[Text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Credit Control/ Credit Squeeze</a:t>
          </a:r>
          <a:endParaRPr lang="en-US" dirty="0"/>
        </a:p>
      </dgm:t>
    </dgm:pt>
    <dgm:pt modelId="{074D2D2D-8E45-455E-82E3-ED27B6B360B6}" type="parTrans" cxnId="{8C4CFD20-918D-4B56-A86F-59ABF9E13602}">
      <dgm:prSet/>
      <dgm:spPr/>
      <dgm:t>
        <a:bodyPr/>
        <a:lstStyle/>
        <a:p>
          <a:endParaRPr lang="en-US"/>
        </a:p>
      </dgm:t>
    </dgm:pt>
    <dgm:pt modelId="{BFA756CB-9A76-4335-8D9B-A4FCE4A5AE20}" type="sibTrans" cxnId="{8C4CFD20-918D-4B56-A86F-59ABF9E13602}">
      <dgm:prSet/>
      <dgm:spPr/>
      <dgm:t>
        <a:bodyPr/>
        <a:lstStyle/>
        <a:p>
          <a:endParaRPr lang="en-US"/>
        </a:p>
      </dgm:t>
    </dgm:pt>
    <dgm:pt modelId="{637C7416-63AE-458B-B8BA-E6F167CE41F4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Quantitative or General credit control</a:t>
          </a:r>
          <a:endParaRPr lang="en-US" dirty="0"/>
        </a:p>
      </dgm:t>
    </dgm:pt>
    <dgm:pt modelId="{113FC33A-699D-4555-A292-394E42D314AC}" type="parTrans" cxnId="{7CC2CDB3-6B5C-4426-8121-ABA6F6AEF9CD}">
      <dgm:prSet/>
      <dgm:spPr/>
      <dgm:t>
        <a:bodyPr/>
        <a:lstStyle/>
        <a:p>
          <a:endParaRPr lang="en-US"/>
        </a:p>
      </dgm:t>
    </dgm:pt>
    <dgm:pt modelId="{3533CC6E-6BF8-4181-BE13-44E1B515B413}" type="sibTrans" cxnId="{7CC2CDB3-6B5C-4426-8121-ABA6F6AEF9CD}">
      <dgm:prSet/>
      <dgm:spPr/>
      <dgm:t>
        <a:bodyPr/>
        <a:lstStyle/>
        <a:p>
          <a:endParaRPr lang="en-US"/>
        </a:p>
      </dgm:t>
    </dgm:pt>
    <dgm:pt modelId="{B76796F4-E43C-4C5F-AA52-0EEDE26EEEB1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Qualitative or selective credit control</a:t>
          </a:r>
          <a:endParaRPr lang="en-US" dirty="0"/>
        </a:p>
      </dgm:t>
    </dgm:pt>
    <dgm:pt modelId="{80AF6678-F244-4FF1-9065-54056DBA1181}" type="parTrans" cxnId="{0A929562-273B-4203-BCFD-C8FE86201CCA}">
      <dgm:prSet/>
      <dgm:spPr/>
      <dgm:t>
        <a:bodyPr/>
        <a:lstStyle/>
        <a:p>
          <a:endParaRPr lang="en-US"/>
        </a:p>
      </dgm:t>
    </dgm:pt>
    <dgm:pt modelId="{9E3332E0-37EB-4458-BD8D-F30CDB6C0275}" type="sibTrans" cxnId="{0A929562-273B-4203-BCFD-C8FE86201CCA}">
      <dgm:prSet/>
      <dgm:spPr/>
      <dgm:t>
        <a:bodyPr/>
        <a:lstStyle/>
        <a:p>
          <a:endParaRPr lang="en-US"/>
        </a:p>
      </dgm:t>
    </dgm:pt>
    <dgm:pt modelId="{F75CD524-3CC9-450D-B720-1218D9949722}" type="pres">
      <dgm:prSet presAssocID="{53C9C767-0D42-414E-A7FF-15C45C2D571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5535B62-5EE8-4FDD-B9E3-652C9636670E}" type="pres">
      <dgm:prSet presAssocID="{3DD6EC2F-1057-4F6E-A110-E669C12CB4F3}" presName="root" presStyleCnt="0"/>
      <dgm:spPr/>
    </dgm:pt>
    <dgm:pt modelId="{3ED16A2F-8934-40E5-983C-2F5C682EAFC7}" type="pres">
      <dgm:prSet presAssocID="{3DD6EC2F-1057-4F6E-A110-E669C12CB4F3}" presName="rootComposite" presStyleCnt="0"/>
      <dgm:spPr/>
    </dgm:pt>
    <dgm:pt modelId="{6E17E279-8044-4C0F-8A58-E55DE90993DB}" type="pres">
      <dgm:prSet presAssocID="{3DD6EC2F-1057-4F6E-A110-E669C12CB4F3}" presName="rootText" presStyleLbl="node1" presStyleIdx="0" presStyleCnt="1" custScaleX="197188" custLinFactNeighborX="-50079" custLinFactNeighborY="3286"/>
      <dgm:spPr/>
      <dgm:t>
        <a:bodyPr/>
        <a:lstStyle/>
        <a:p>
          <a:endParaRPr lang="en-US"/>
        </a:p>
      </dgm:t>
    </dgm:pt>
    <dgm:pt modelId="{9F4317DB-3F89-449D-AE4B-667FF289229D}" type="pres">
      <dgm:prSet presAssocID="{3DD6EC2F-1057-4F6E-A110-E669C12CB4F3}" presName="rootConnector" presStyleLbl="node1" presStyleIdx="0" presStyleCnt="1"/>
      <dgm:spPr/>
      <dgm:t>
        <a:bodyPr/>
        <a:lstStyle/>
        <a:p>
          <a:endParaRPr lang="en-US"/>
        </a:p>
      </dgm:t>
    </dgm:pt>
    <dgm:pt modelId="{FC101458-4BEE-4213-A922-528CADD7FE3E}" type="pres">
      <dgm:prSet presAssocID="{3DD6EC2F-1057-4F6E-A110-E669C12CB4F3}" presName="childShape" presStyleCnt="0"/>
      <dgm:spPr/>
    </dgm:pt>
    <dgm:pt modelId="{35EA15A8-197F-4CBA-B6C9-46FDA2A502B7}" type="pres">
      <dgm:prSet presAssocID="{113FC33A-699D-4555-A292-394E42D314AC}" presName="Name13" presStyleLbl="parChTrans1D2" presStyleIdx="0" presStyleCnt="2"/>
      <dgm:spPr/>
      <dgm:t>
        <a:bodyPr/>
        <a:lstStyle/>
        <a:p>
          <a:endParaRPr lang="en-US"/>
        </a:p>
      </dgm:t>
    </dgm:pt>
    <dgm:pt modelId="{9538C0D0-53E0-4A39-99EF-3E92A892A44A}" type="pres">
      <dgm:prSet presAssocID="{637C7416-63AE-458B-B8BA-E6F167CE41F4}" presName="childText" presStyleLbl="bgAcc1" presStyleIdx="0" presStyleCnt="2" custScaleX="219538" custLinFactNeighborX="-36113" custLinFactNeighborY="44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9A6DB5-1507-4E98-9E08-50565A1181BB}" type="pres">
      <dgm:prSet presAssocID="{80AF6678-F244-4FF1-9065-54056DBA1181}" presName="Name13" presStyleLbl="parChTrans1D2" presStyleIdx="1" presStyleCnt="2"/>
      <dgm:spPr/>
      <dgm:t>
        <a:bodyPr/>
        <a:lstStyle/>
        <a:p>
          <a:endParaRPr lang="en-US"/>
        </a:p>
      </dgm:t>
    </dgm:pt>
    <dgm:pt modelId="{7B8A9783-DA64-4689-A466-1979A0DEAEBA}" type="pres">
      <dgm:prSet presAssocID="{B76796F4-E43C-4C5F-AA52-0EEDE26EEEB1}" presName="childText" presStyleLbl="bgAcc1" presStyleIdx="1" presStyleCnt="2" custScaleX="236173" custLinFactNeighborX="23023" custLinFactNeighborY="-49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930C09-76A2-4053-8466-1B57CE5769B0}" type="presOf" srcId="{3DD6EC2F-1057-4F6E-A110-E669C12CB4F3}" destId="{6E17E279-8044-4C0F-8A58-E55DE90993DB}" srcOrd="0" destOrd="0" presId="urn:microsoft.com/office/officeart/2005/8/layout/hierarchy3"/>
    <dgm:cxn modelId="{7CC2CDB3-6B5C-4426-8121-ABA6F6AEF9CD}" srcId="{3DD6EC2F-1057-4F6E-A110-E669C12CB4F3}" destId="{637C7416-63AE-458B-B8BA-E6F167CE41F4}" srcOrd="0" destOrd="0" parTransId="{113FC33A-699D-4555-A292-394E42D314AC}" sibTransId="{3533CC6E-6BF8-4181-BE13-44E1B515B413}"/>
    <dgm:cxn modelId="{0140F365-A9E2-4B0B-BA9E-370F9C66C7C6}" type="presOf" srcId="{80AF6678-F244-4FF1-9065-54056DBA1181}" destId="{CD9A6DB5-1507-4E98-9E08-50565A1181BB}" srcOrd="0" destOrd="0" presId="urn:microsoft.com/office/officeart/2005/8/layout/hierarchy3"/>
    <dgm:cxn modelId="{0B76AC9D-E3F0-41F3-B4C5-2CA247BCA246}" type="presOf" srcId="{B76796F4-E43C-4C5F-AA52-0EEDE26EEEB1}" destId="{7B8A9783-DA64-4689-A466-1979A0DEAEBA}" srcOrd="0" destOrd="0" presId="urn:microsoft.com/office/officeart/2005/8/layout/hierarchy3"/>
    <dgm:cxn modelId="{37AAC59A-D230-45FE-8190-9CB224BD3F88}" type="presOf" srcId="{113FC33A-699D-4555-A292-394E42D314AC}" destId="{35EA15A8-197F-4CBA-B6C9-46FDA2A502B7}" srcOrd="0" destOrd="0" presId="urn:microsoft.com/office/officeart/2005/8/layout/hierarchy3"/>
    <dgm:cxn modelId="{8C4CFD20-918D-4B56-A86F-59ABF9E13602}" srcId="{53C9C767-0D42-414E-A7FF-15C45C2D571B}" destId="{3DD6EC2F-1057-4F6E-A110-E669C12CB4F3}" srcOrd="0" destOrd="0" parTransId="{074D2D2D-8E45-455E-82E3-ED27B6B360B6}" sibTransId="{BFA756CB-9A76-4335-8D9B-A4FCE4A5AE20}"/>
    <dgm:cxn modelId="{0A929562-273B-4203-BCFD-C8FE86201CCA}" srcId="{3DD6EC2F-1057-4F6E-A110-E669C12CB4F3}" destId="{B76796F4-E43C-4C5F-AA52-0EEDE26EEEB1}" srcOrd="1" destOrd="0" parTransId="{80AF6678-F244-4FF1-9065-54056DBA1181}" sibTransId="{9E3332E0-37EB-4458-BD8D-F30CDB6C0275}"/>
    <dgm:cxn modelId="{21197266-EAD0-453E-9322-54C32F0E533A}" type="presOf" srcId="{637C7416-63AE-458B-B8BA-E6F167CE41F4}" destId="{9538C0D0-53E0-4A39-99EF-3E92A892A44A}" srcOrd="0" destOrd="0" presId="urn:microsoft.com/office/officeart/2005/8/layout/hierarchy3"/>
    <dgm:cxn modelId="{90031CE5-4FE7-47F8-A432-7574AA30888A}" type="presOf" srcId="{53C9C767-0D42-414E-A7FF-15C45C2D571B}" destId="{F75CD524-3CC9-450D-B720-1218D9949722}" srcOrd="0" destOrd="0" presId="urn:microsoft.com/office/officeart/2005/8/layout/hierarchy3"/>
    <dgm:cxn modelId="{7AC16362-CDD5-442B-AC43-E1E1F37A54C9}" type="presOf" srcId="{3DD6EC2F-1057-4F6E-A110-E669C12CB4F3}" destId="{9F4317DB-3F89-449D-AE4B-667FF289229D}" srcOrd="1" destOrd="0" presId="urn:microsoft.com/office/officeart/2005/8/layout/hierarchy3"/>
    <dgm:cxn modelId="{F03B788C-8CC8-4C53-B6F6-61F21EB075B9}" type="presParOf" srcId="{F75CD524-3CC9-450D-B720-1218D9949722}" destId="{95535B62-5EE8-4FDD-B9E3-652C9636670E}" srcOrd="0" destOrd="0" presId="urn:microsoft.com/office/officeart/2005/8/layout/hierarchy3"/>
    <dgm:cxn modelId="{95EBBC02-9CCE-402C-9E4C-94A3A5C8503F}" type="presParOf" srcId="{95535B62-5EE8-4FDD-B9E3-652C9636670E}" destId="{3ED16A2F-8934-40E5-983C-2F5C682EAFC7}" srcOrd="0" destOrd="0" presId="urn:microsoft.com/office/officeart/2005/8/layout/hierarchy3"/>
    <dgm:cxn modelId="{5E85C628-BD7F-4DE7-B763-868334464BC3}" type="presParOf" srcId="{3ED16A2F-8934-40E5-983C-2F5C682EAFC7}" destId="{6E17E279-8044-4C0F-8A58-E55DE90993DB}" srcOrd="0" destOrd="0" presId="urn:microsoft.com/office/officeart/2005/8/layout/hierarchy3"/>
    <dgm:cxn modelId="{97AB4AD4-DE60-4C55-8D83-D992D7186943}" type="presParOf" srcId="{3ED16A2F-8934-40E5-983C-2F5C682EAFC7}" destId="{9F4317DB-3F89-449D-AE4B-667FF289229D}" srcOrd="1" destOrd="0" presId="urn:microsoft.com/office/officeart/2005/8/layout/hierarchy3"/>
    <dgm:cxn modelId="{B7FE5B94-FDCA-4968-9495-231B6726A23E}" type="presParOf" srcId="{95535B62-5EE8-4FDD-B9E3-652C9636670E}" destId="{FC101458-4BEE-4213-A922-528CADD7FE3E}" srcOrd="1" destOrd="0" presId="urn:microsoft.com/office/officeart/2005/8/layout/hierarchy3"/>
    <dgm:cxn modelId="{794631AE-FB42-415A-835E-93C3B6D89B25}" type="presParOf" srcId="{FC101458-4BEE-4213-A922-528CADD7FE3E}" destId="{35EA15A8-197F-4CBA-B6C9-46FDA2A502B7}" srcOrd="0" destOrd="0" presId="urn:microsoft.com/office/officeart/2005/8/layout/hierarchy3"/>
    <dgm:cxn modelId="{ADE63DE6-AB3B-4CF3-A398-5EAEA00506E6}" type="presParOf" srcId="{FC101458-4BEE-4213-A922-528CADD7FE3E}" destId="{9538C0D0-53E0-4A39-99EF-3E92A892A44A}" srcOrd="1" destOrd="0" presId="urn:microsoft.com/office/officeart/2005/8/layout/hierarchy3"/>
    <dgm:cxn modelId="{40A694DA-0B5A-4321-A1C2-C1304596A46C}" type="presParOf" srcId="{FC101458-4BEE-4213-A922-528CADD7FE3E}" destId="{CD9A6DB5-1507-4E98-9E08-50565A1181BB}" srcOrd="2" destOrd="0" presId="urn:microsoft.com/office/officeart/2005/8/layout/hierarchy3"/>
    <dgm:cxn modelId="{FE5F84A4-0FE6-48B4-B0B8-C6D03F58FDCA}" type="presParOf" srcId="{FC101458-4BEE-4213-A922-528CADD7FE3E}" destId="{7B8A9783-DA64-4689-A466-1979A0DEAEB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0D7F4D-8DA0-4239-985B-AC1C43386547}" type="doc">
      <dgm:prSet loTypeId="urn:microsoft.com/office/officeart/2005/8/layout/radial4" loCatId="relationship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838A12ED-6466-4A43-9C40-83A0B563358B}">
      <dgm:prSet phldrT="[Text]"/>
      <dgm:spPr/>
      <dgm:t>
        <a:bodyPr/>
        <a:lstStyle/>
        <a:p>
          <a:r>
            <a:rPr lang="en-US" dirty="0" smtClean="0"/>
            <a:t>Functions</a:t>
          </a:r>
          <a:endParaRPr lang="en-US" dirty="0"/>
        </a:p>
      </dgm:t>
    </dgm:pt>
    <dgm:pt modelId="{B92AB8C2-4355-4CC0-9358-C5FB991D6B61}" type="parTrans" cxnId="{3B9CF922-4C6D-45AB-8ADA-A8E8C121AA47}">
      <dgm:prSet/>
      <dgm:spPr/>
      <dgm:t>
        <a:bodyPr/>
        <a:lstStyle/>
        <a:p>
          <a:endParaRPr lang="en-US"/>
        </a:p>
      </dgm:t>
    </dgm:pt>
    <dgm:pt modelId="{98BFFCA4-1660-4DC7-8BE3-1278D5FDE40C}" type="sibTrans" cxnId="{3B9CF922-4C6D-45AB-8ADA-A8E8C121AA47}">
      <dgm:prSet/>
      <dgm:spPr/>
      <dgm:t>
        <a:bodyPr/>
        <a:lstStyle/>
        <a:p>
          <a:endParaRPr lang="en-US"/>
        </a:p>
      </dgm:t>
    </dgm:pt>
    <dgm:pt modelId="{51A05A62-D1A1-40E7-8DC6-D63A187B7D28}">
      <dgm:prSet phldrT="[Text]"/>
      <dgm:spPr/>
      <dgm:t>
        <a:bodyPr/>
        <a:lstStyle/>
        <a:p>
          <a:r>
            <a:rPr lang="en-US" dirty="0" smtClean="0"/>
            <a:t>Credit activities</a:t>
          </a:r>
          <a:endParaRPr lang="en-US" dirty="0"/>
        </a:p>
      </dgm:t>
    </dgm:pt>
    <dgm:pt modelId="{22425826-4A65-4EA7-B2EA-3BAAE75B53D9}" type="parTrans" cxnId="{16C24283-99ED-4B7E-A458-EB2F82019D3E}">
      <dgm:prSet/>
      <dgm:spPr/>
      <dgm:t>
        <a:bodyPr/>
        <a:lstStyle/>
        <a:p>
          <a:endParaRPr lang="en-US"/>
        </a:p>
      </dgm:t>
    </dgm:pt>
    <dgm:pt modelId="{5588D8F5-15F8-4887-9D59-105FB3189D31}" type="sibTrans" cxnId="{16C24283-99ED-4B7E-A458-EB2F82019D3E}">
      <dgm:prSet/>
      <dgm:spPr/>
      <dgm:t>
        <a:bodyPr/>
        <a:lstStyle/>
        <a:p>
          <a:endParaRPr lang="en-US"/>
        </a:p>
      </dgm:t>
    </dgm:pt>
    <dgm:pt modelId="{3C5C2B7A-D5FC-4BB7-AE18-755A76B4D364}">
      <dgm:prSet phldrT="[Text]"/>
      <dgm:spPr/>
      <dgm:t>
        <a:bodyPr/>
        <a:lstStyle/>
        <a:p>
          <a:r>
            <a:rPr lang="en-US" dirty="0" smtClean="0"/>
            <a:t>Development Activities</a:t>
          </a:r>
          <a:endParaRPr lang="en-US" dirty="0"/>
        </a:p>
      </dgm:t>
    </dgm:pt>
    <dgm:pt modelId="{FA18DB9C-AB61-44A4-A78E-24B801D341D4}" type="parTrans" cxnId="{CB5B9EF5-3B1D-4D45-AD77-A2BEE519225F}">
      <dgm:prSet/>
      <dgm:spPr/>
      <dgm:t>
        <a:bodyPr/>
        <a:lstStyle/>
        <a:p>
          <a:endParaRPr lang="en-US"/>
        </a:p>
      </dgm:t>
    </dgm:pt>
    <dgm:pt modelId="{6C191148-FAD3-49E0-A45B-95DF01FA6EC1}" type="sibTrans" cxnId="{CB5B9EF5-3B1D-4D45-AD77-A2BEE519225F}">
      <dgm:prSet/>
      <dgm:spPr/>
      <dgm:t>
        <a:bodyPr/>
        <a:lstStyle/>
        <a:p>
          <a:endParaRPr lang="en-US"/>
        </a:p>
      </dgm:t>
    </dgm:pt>
    <dgm:pt modelId="{716D2A95-6EF4-418C-B703-B24F492B8A55}">
      <dgm:prSet phldrT="[Text]"/>
      <dgm:spPr/>
      <dgm:t>
        <a:bodyPr/>
        <a:lstStyle/>
        <a:p>
          <a:r>
            <a:rPr lang="en-US" dirty="0" smtClean="0"/>
            <a:t>Regulatory activities</a:t>
          </a:r>
          <a:endParaRPr lang="en-US" dirty="0"/>
        </a:p>
      </dgm:t>
    </dgm:pt>
    <dgm:pt modelId="{191467DD-4EE8-4603-88DC-3F8728AD5E58}" type="parTrans" cxnId="{5BAE12DA-39E8-4B07-AC26-6DD14787F95E}">
      <dgm:prSet/>
      <dgm:spPr/>
      <dgm:t>
        <a:bodyPr/>
        <a:lstStyle/>
        <a:p>
          <a:endParaRPr lang="en-US"/>
        </a:p>
      </dgm:t>
    </dgm:pt>
    <dgm:pt modelId="{22FE1B43-BAD0-4FB2-8371-52911BBCFBC4}" type="sibTrans" cxnId="{5BAE12DA-39E8-4B07-AC26-6DD14787F95E}">
      <dgm:prSet/>
      <dgm:spPr/>
      <dgm:t>
        <a:bodyPr/>
        <a:lstStyle/>
        <a:p>
          <a:endParaRPr lang="en-US"/>
        </a:p>
      </dgm:t>
    </dgm:pt>
    <dgm:pt modelId="{E1EEE327-D1D3-4BE9-8C07-9F86D6598959}" type="pres">
      <dgm:prSet presAssocID="{BA0D7F4D-8DA0-4239-985B-AC1C4338654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FBB01A-2203-40A7-85E5-500B9B3BF482}" type="pres">
      <dgm:prSet presAssocID="{838A12ED-6466-4A43-9C40-83A0B563358B}" presName="centerShape" presStyleLbl="node0" presStyleIdx="0" presStyleCnt="1"/>
      <dgm:spPr/>
      <dgm:t>
        <a:bodyPr/>
        <a:lstStyle/>
        <a:p>
          <a:endParaRPr lang="en-US"/>
        </a:p>
      </dgm:t>
    </dgm:pt>
    <dgm:pt modelId="{45A43A99-84C1-433E-9828-36F657BF7EC4}" type="pres">
      <dgm:prSet presAssocID="{22425826-4A65-4EA7-B2EA-3BAAE75B53D9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96986C38-4793-4A45-9D53-8D627A0789C0}" type="pres">
      <dgm:prSet presAssocID="{51A05A62-D1A1-40E7-8DC6-D63A187B7D2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5A13FD-3F82-40F2-BFBC-AD0B88EE3108}" type="pres">
      <dgm:prSet presAssocID="{FA18DB9C-AB61-44A4-A78E-24B801D341D4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0F33A9BE-0B58-4DAA-B466-6FC9326BE4F8}" type="pres">
      <dgm:prSet presAssocID="{3C5C2B7A-D5FC-4BB7-AE18-755A76B4D36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AC6D62-F242-47BC-B833-8D5975D544C2}" type="pres">
      <dgm:prSet presAssocID="{191467DD-4EE8-4603-88DC-3F8728AD5E58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19D4B243-D906-4B5B-B958-56547A97BAE8}" type="pres">
      <dgm:prSet presAssocID="{716D2A95-6EF4-418C-B703-B24F492B8A55}" presName="node" presStyleLbl="node1" presStyleIdx="2" presStyleCnt="3" custRadScaleRad="110389" custRadScaleInc="-2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C24283-99ED-4B7E-A458-EB2F82019D3E}" srcId="{838A12ED-6466-4A43-9C40-83A0B563358B}" destId="{51A05A62-D1A1-40E7-8DC6-D63A187B7D28}" srcOrd="0" destOrd="0" parTransId="{22425826-4A65-4EA7-B2EA-3BAAE75B53D9}" sibTransId="{5588D8F5-15F8-4887-9D59-105FB3189D31}"/>
    <dgm:cxn modelId="{CB5B9EF5-3B1D-4D45-AD77-A2BEE519225F}" srcId="{838A12ED-6466-4A43-9C40-83A0B563358B}" destId="{3C5C2B7A-D5FC-4BB7-AE18-755A76B4D364}" srcOrd="1" destOrd="0" parTransId="{FA18DB9C-AB61-44A4-A78E-24B801D341D4}" sibTransId="{6C191148-FAD3-49E0-A45B-95DF01FA6EC1}"/>
    <dgm:cxn modelId="{DC051CA9-BAEF-4325-A67F-019470BC18B1}" type="presOf" srcId="{3C5C2B7A-D5FC-4BB7-AE18-755A76B4D364}" destId="{0F33A9BE-0B58-4DAA-B466-6FC9326BE4F8}" srcOrd="0" destOrd="0" presId="urn:microsoft.com/office/officeart/2005/8/layout/radial4"/>
    <dgm:cxn modelId="{3B9CF922-4C6D-45AB-8ADA-A8E8C121AA47}" srcId="{BA0D7F4D-8DA0-4239-985B-AC1C43386547}" destId="{838A12ED-6466-4A43-9C40-83A0B563358B}" srcOrd="0" destOrd="0" parTransId="{B92AB8C2-4355-4CC0-9358-C5FB991D6B61}" sibTransId="{98BFFCA4-1660-4DC7-8BE3-1278D5FDE40C}"/>
    <dgm:cxn modelId="{7C507C1D-A923-45F2-920E-008C88374679}" type="presOf" srcId="{FA18DB9C-AB61-44A4-A78E-24B801D341D4}" destId="{695A13FD-3F82-40F2-BFBC-AD0B88EE3108}" srcOrd="0" destOrd="0" presId="urn:microsoft.com/office/officeart/2005/8/layout/radial4"/>
    <dgm:cxn modelId="{449B2968-E170-45DF-85CB-8CB9F0C6E4BF}" type="presOf" srcId="{191467DD-4EE8-4603-88DC-3F8728AD5E58}" destId="{F4AC6D62-F242-47BC-B833-8D5975D544C2}" srcOrd="0" destOrd="0" presId="urn:microsoft.com/office/officeart/2005/8/layout/radial4"/>
    <dgm:cxn modelId="{5D50E27E-8066-4635-B996-F2462DFA5F96}" type="presOf" srcId="{838A12ED-6466-4A43-9C40-83A0B563358B}" destId="{39FBB01A-2203-40A7-85E5-500B9B3BF482}" srcOrd="0" destOrd="0" presId="urn:microsoft.com/office/officeart/2005/8/layout/radial4"/>
    <dgm:cxn modelId="{264502AF-94B6-4398-BE22-0BD14FC9D67A}" type="presOf" srcId="{22425826-4A65-4EA7-B2EA-3BAAE75B53D9}" destId="{45A43A99-84C1-433E-9828-36F657BF7EC4}" srcOrd="0" destOrd="0" presId="urn:microsoft.com/office/officeart/2005/8/layout/radial4"/>
    <dgm:cxn modelId="{B51E2341-3F88-49C7-BCCF-29AC86B744FB}" type="presOf" srcId="{BA0D7F4D-8DA0-4239-985B-AC1C43386547}" destId="{E1EEE327-D1D3-4BE9-8C07-9F86D6598959}" srcOrd="0" destOrd="0" presId="urn:microsoft.com/office/officeart/2005/8/layout/radial4"/>
    <dgm:cxn modelId="{C0AA5D3D-CBF3-4DBA-908C-C3BFA8F2A30C}" type="presOf" srcId="{51A05A62-D1A1-40E7-8DC6-D63A187B7D28}" destId="{96986C38-4793-4A45-9D53-8D627A0789C0}" srcOrd="0" destOrd="0" presId="urn:microsoft.com/office/officeart/2005/8/layout/radial4"/>
    <dgm:cxn modelId="{5BAE12DA-39E8-4B07-AC26-6DD14787F95E}" srcId="{838A12ED-6466-4A43-9C40-83A0B563358B}" destId="{716D2A95-6EF4-418C-B703-B24F492B8A55}" srcOrd="2" destOrd="0" parTransId="{191467DD-4EE8-4603-88DC-3F8728AD5E58}" sibTransId="{22FE1B43-BAD0-4FB2-8371-52911BBCFBC4}"/>
    <dgm:cxn modelId="{6065269C-783C-4038-906B-CA747835F018}" type="presOf" srcId="{716D2A95-6EF4-418C-B703-B24F492B8A55}" destId="{19D4B243-D906-4B5B-B958-56547A97BAE8}" srcOrd="0" destOrd="0" presId="urn:microsoft.com/office/officeart/2005/8/layout/radial4"/>
    <dgm:cxn modelId="{D8E03799-E7D2-4E73-ACAA-C04C23A2D991}" type="presParOf" srcId="{E1EEE327-D1D3-4BE9-8C07-9F86D6598959}" destId="{39FBB01A-2203-40A7-85E5-500B9B3BF482}" srcOrd="0" destOrd="0" presId="urn:microsoft.com/office/officeart/2005/8/layout/radial4"/>
    <dgm:cxn modelId="{5C9E01D8-CE51-4E07-838F-965E583979B7}" type="presParOf" srcId="{E1EEE327-D1D3-4BE9-8C07-9F86D6598959}" destId="{45A43A99-84C1-433E-9828-36F657BF7EC4}" srcOrd="1" destOrd="0" presId="urn:microsoft.com/office/officeart/2005/8/layout/radial4"/>
    <dgm:cxn modelId="{C5543BDE-DBD3-4033-889C-DFBA83D621CD}" type="presParOf" srcId="{E1EEE327-D1D3-4BE9-8C07-9F86D6598959}" destId="{96986C38-4793-4A45-9D53-8D627A0789C0}" srcOrd="2" destOrd="0" presId="urn:microsoft.com/office/officeart/2005/8/layout/radial4"/>
    <dgm:cxn modelId="{B48F52B8-74F2-4800-B452-5566EE6D1FE7}" type="presParOf" srcId="{E1EEE327-D1D3-4BE9-8C07-9F86D6598959}" destId="{695A13FD-3F82-40F2-BFBC-AD0B88EE3108}" srcOrd="3" destOrd="0" presId="urn:microsoft.com/office/officeart/2005/8/layout/radial4"/>
    <dgm:cxn modelId="{912D7E08-749C-4463-BBEB-A6AFD93BA47A}" type="presParOf" srcId="{E1EEE327-D1D3-4BE9-8C07-9F86D6598959}" destId="{0F33A9BE-0B58-4DAA-B466-6FC9326BE4F8}" srcOrd="4" destOrd="0" presId="urn:microsoft.com/office/officeart/2005/8/layout/radial4"/>
    <dgm:cxn modelId="{F2997181-127A-4D0E-9619-D7AE0CC514D0}" type="presParOf" srcId="{E1EEE327-D1D3-4BE9-8C07-9F86D6598959}" destId="{F4AC6D62-F242-47BC-B833-8D5975D544C2}" srcOrd="5" destOrd="0" presId="urn:microsoft.com/office/officeart/2005/8/layout/radial4"/>
    <dgm:cxn modelId="{1D23A531-1442-4FD0-B0CD-82979F72D47E}" type="presParOf" srcId="{E1EEE327-D1D3-4BE9-8C07-9F86D6598959}" destId="{19D4B243-D906-4B5B-B958-56547A97BAE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D40A4A-5FE3-4C5A-8DF2-9DB9C5897D40}" type="doc">
      <dgm:prSet loTypeId="urn:microsoft.com/office/officeart/2005/8/layout/venn2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2EA08C1-6624-4656-BB87-79813BF5B43F}">
      <dgm:prSet phldrT="[Text]" custT="1"/>
      <dgm:spPr/>
      <dgm:t>
        <a:bodyPr/>
        <a:lstStyle/>
        <a:p>
          <a:r>
            <a:rPr lang="en-US" sz="1600" b="1" dirty="0" smtClean="0"/>
            <a:t>Multilateral Investment Guarantee Agency</a:t>
          </a:r>
        </a:p>
        <a:p>
          <a:r>
            <a:rPr lang="en-US" sz="1600" b="1" dirty="0" smtClean="0"/>
            <a:t>(MIGA)</a:t>
          </a:r>
          <a:endParaRPr lang="en-US" sz="1600" b="1" dirty="0"/>
        </a:p>
      </dgm:t>
    </dgm:pt>
    <dgm:pt modelId="{4ACF0641-00FD-47F9-A9E7-85E43504B1E3}" type="parTrans" cxnId="{D2FC10E9-069B-4EA5-81AD-5148208C2245}">
      <dgm:prSet/>
      <dgm:spPr/>
      <dgm:t>
        <a:bodyPr/>
        <a:lstStyle/>
        <a:p>
          <a:endParaRPr lang="en-US"/>
        </a:p>
      </dgm:t>
    </dgm:pt>
    <dgm:pt modelId="{4E1A585E-9E9A-4733-90F0-AEEF99C94D96}" type="sibTrans" cxnId="{D2FC10E9-069B-4EA5-81AD-5148208C2245}">
      <dgm:prSet/>
      <dgm:spPr/>
      <dgm:t>
        <a:bodyPr/>
        <a:lstStyle/>
        <a:p>
          <a:endParaRPr lang="en-US"/>
        </a:p>
      </dgm:t>
    </dgm:pt>
    <dgm:pt modelId="{B8588160-AB36-4D6F-82A8-543C7E397DEB}">
      <dgm:prSet phldrT="[Text]" custT="1"/>
      <dgm:spPr/>
      <dgm:t>
        <a:bodyPr/>
        <a:lstStyle/>
        <a:p>
          <a:r>
            <a:rPr lang="en-US" sz="1600" b="1" dirty="0" smtClean="0"/>
            <a:t>International financial corporation</a:t>
          </a:r>
        </a:p>
        <a:p>
          <a:r>
            <a:rPr lang="en-US" sz="1600" b="1" dirty="0" smtClean="0"/>
            <a:t>(IFC)</a:t>
          </a:r>
          <a:endParaRPr lang="en-US" sz="1600" b="1" dirty="0"/>
        </a:p>
      </dgm:t>
    </dgm:pt>
    <dgm:pt modelId="{49179D62-D535-4028-82B4-06B7B83B2159}" type="parTrans" cxnId="{29E777B6-C9E1-492E-92CA-F7B36D5FC102}">
      <dgm:prSet/>
      <dgm:spPr/>
      <dgm:t>
        <a:bodyPr/>
        <a:lstStyle/>
        <a:p>
          <a:endParaRPr lang="en-US"/>
        </a:p>
      </dgm:t>
    </dgm:pt>
    <dgm:pt modelId="{29CBA0E6-AACF-4C92-A3A9-467B12F45A11}" type="sibTrans" cxnId="{29E777B6-C9E1-492E-92CA-F7B36D5FC102}">
      <dgm:prSet/>
      <dgm:spPr/>
      <dgm:t>
        <a:bodyPr/>
        <a:lstStyle/>
        <a:p>
          <a:endParaRPr lang="en-US"/>
        </a:p>
      </dgm:t>
    </dgm:pt>
    <dgm:pt modelId="{5DEAB90E-C6D4-45C7-B283-8F87586823E6}">
      <dgm:prSet phldrT="[Text]" custT="1"/>
      <dgm:spPr/>
      <dgm:t>
        <a:bodyPr/>
        <a:lstStyle/>
        <a:p>
          <a:r>
            <a:rPr lang="en-US" sz="1600" b="1" dirty="0" smtClean="0"/>
            <a:t>International Development Association</a:t>
          </a:r>
        </a:p>
        <a:p>
          <a:r>
            <a:rPr lang="en-US" sz="1600" b="1" dirty="0" smtClean="0"/>
            <a:t>(IDA</a:t>
          </a:r>
          <a:r>
            <a:rPr lang="en-US" sz="1500" dirty="0" smtClean="0"/>
            <a:t>)</a:t>
          </a:r>
          <a:endParaRPr lang="en-US" sz="1500" dirty="0"/>
        </a:p>
      </dgm:t>
    </dgm:pt>
    <dgm:pt modelId="{EE3024D0-F113-4C09-B88E-04DC292CF10E}" type="parTrans" cxnId="{72E86B3B-C029-4B89-861A-8A6D781BA70A}">
      <dgm:prSet/>
      <dgm:spPr/>
      <dgm:t>
        <a:bodyPr/>
        <a:lstStyle/>
        <a:p>
          <a:endParaRPr lang="en-US"/>
        </a:p>
      </dgm:t>
    </dgm:pt>
    <dgm:pt modelId="{BDE198F9-6F55-41B4-AD1E-1AFF0C090C94}" type="sibTrans" cxnId="{72E86B3B-C029-4B89-861A-8A6D781BA70A}">
      <dgm:prSet/>
      <dgm:spPr/>
      <dgm:t>
        <a:bodyPr/>
        <a:lstStyle/>
        <a:p>
          <a:endParaRPr lang="en-US"/>
        </a:p>
      </dgm:t>
    </dgm:pt>
    <dgm:pt modelId="{CD49D6BA-9099-4FDB-B680-0D27D6FAADF9}" type="pres">
      <dgm:prSet presAssocID="{BFD40A4A-5FE3-4C5A-8DF2-9DB9C5897D4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993FFE-277E-459D-8935-5955517CB67E}" type="pres">
      <dgm:prSet presAssocID="{BFD40A4A-5FE3-4C5A-8DF2-9DB9C5897D40}" presName="comp1" presStyleCnt="0"/>
      <dgm:spPr/>
    </dgm:pt>
    <dgm:pt modelId="{B808F1DA-34CE-42CF-9EF3-DEC0B91D9D2E}" type="pres">
      <dgm:prSet presAssocID="{BFD40A4A-5FE3-4C5A-8DF2-9DB9C5897D40}" presName="circle1" presStyleLbl="node1" presStyleIdx="0" presStyleCnt="3"/>
      <dgm:spPr/>
      <dgm:t>
        <a:bodyPr/>
        <a:lstStyle/>
        <a:p>
          <a:endParaRPr lang="en-US"/>
        </a:p>
      </dgm:t>
    </dgm:pt>
    <dgm:pt modelId="{BA7FBEB4-8709-4847-A799-FA248432C4ED}" type="pres">
      <dgm:prSet presAssocID="{BFD40A4A-5FE3-4C5A-8DF2-9DB9C5897D40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6461C-806A-4B91-BED7-3241A28E94AB}" type="pres">
      <dgm:prSet presAssocID="{BFD40A4A-5FE3-4C5A-8DF2-9DB9C5897D40}" presName="comp2" presStyleCnt="0"/>
      <dgm:spPr/>
    </dgm:pt>
    <dgm:pt modelId="{BE36DDA0-A3CE-4D82-8C6C-412677AE1819}" type="pres">
      <dgm:prSet presAssocID="{BFD40A4A-5FE3-4C5A-8DF2-9DB9C5897D40}" presName="circle2" presStyleLbl="node1" presStyleIdx="1" presStyleCnt="3"/>
      <dgm:spPr/>
      <dgm:t>
        <a:bodyPr/>
        <a:lstStyle/>
        <a:p>
          <a:endParaRPr lang="en-US"/>
        </a:p>
      </dgm:t>
    </dgm:pt>
    <dgm:pt modelId="{689AF992-FF96-42DD-BEE5-14904C176A5F}" type="pres">
      <dgm:prSet presAssocID="{BFD40A4A-5FE3-4C5A-8DF2-9DB9C5897D40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B3C74E-7AD9-4C47-B733-0B20434D5AF8}" type="pres">
      <dgm:prSet presAssocID="{BFD40A4A-5FE3-4C5A-8DF2-9DB9C5897D40}" presName="comp3" presStyleCnt="0"/>
      <dgm:spPr/>
    </dgm:pt>
    <dgm:pt modelId="{7531DD7C-26DF-480B-989A-C55FD747701A}" type="pres">
      <dgm:prSet presAssocID="{BFD40A4A-5FE3-4C5A-8DF2-9DB9C5897D40}" presName="circle3" presStyleLbl="node1" presStyleIdx="2" presStyleCnt="3"/>
      <dgm:spPr/>
      <dgm:t>
        <a:bodyPr/>
        <a:lstStyle/>
        <a:p>
          <a:endParaRPr lang="en-US"/>
        </a:p>
      </dgm:t>
    </dgm:pt>
    <dgm:pt modelId="{5FF62240-F7EA-4083-9AA6-729C177918F6}" type="pres">
      <dgm:prSet presAssocID="{BFD40A4A-5FE3-4C5A-8DF2-9DB9C5897D40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7B19DC-B950-400D-B96E-CCCE4E59C127}" type="presOf" srcId="{5DEAB90E-C6D4-45C7-B283-8F87586823E6}" destId="{5FF62240-F7EA-4083-9AA6-729C177918F6}" srcOrd="1" destOrd="0" presId="urn:microsoft.com/office/officeart/2005/8/layout/venn2"/>
    <dgm:cxn modelId="{958C7E8A-B3B5-43BC-9E0B-EEC5EFA40F34}" type="presOf" srcId="{5DEAB90E-C6D4-45C7-B283-8F87586823E6}" destId="{7531DD7C-26DF-480B-989A-C55FD747701A}" srcOrd="0" destOrd="0" presId="urn:microsoft.com/office/officeart/2005/8/layout/venn2"/>
    <dgm:cxn modelId="{72E86B3B-C029-4B89-861A-8A6D781BA70A}" srcId="{BFD40A4A-5FE3-4C5A-8DF2-9DB9C5897D40}" destId="{5DEAB90E-C6D4-45C7-B283-8F87586823E6}" srcOrd="2" destOrd="0" parTransId="{EE3024D0-F113-4C09-B88E-04DC292CF10E}" sibTransId="{BDE198F9-6F55-41B4-AD1E-1AFF0C090C94}"/>
    <dgm:cxn modelId="{EC048143-F536-4C0D-A020-AC91E14ECF2A}" type="presOf" srcId="{BFD40A4A-5FE3-4C5A-8DF2-9DB9C5897D40}" destId="{CD49D6BA-9099-4FDB-B680-0D27D6FAADF9}" srcOrd="0" destOrd="0" presId="urn:microsoft.com/office/officeart/2005/8/layout/venn2"/>
    <dgm:cxn modelId="{D2FC10E9-069B-4EA5-81AD-5148208C2245}" srcId="{BFD40A4A-5FE3-4C5A-8DF2-9DB9C5897D40}" destId="{F2EA08C1-6624-4656-BB87-79813BF5B43F}" srcOrd="0" destOrd="0" parTransId="{4ACF0641-00FD-47F9-A9E7-85E43504B1E3}" sibTransId="{4E1A585E-9E9A-4733-90F0-AEEF99C94D96}"/>
    <dgm:cxn modelId="{C81492C9-69C7-4055-BDBD-6D23912309C4}" type="presOf" srcId="{B8588160-AB36-4D6F-82A8-543C7E397DEB}" destId="{BE36DDA0-A3CE-4D82-8C6C-412677AE1819}" srcOrd="0" destOrd="0" presId="urn:microsoft.com/office/officeart/2005/8/layout/venn2"/>
    <dgm:cxn modelId="{A4DA564F-CD4A-4ED0-A543-B84ED0D465E7}" type="presOf" srcId="{B8588160-AB36-4D6F-82A8-543C7E397DEB}" destId="{689AF992-FF96-42DD-BEE5-14904C176A5F}" srcOrd="1" destOrd="0" presId="urn:microsoft.com/office/officeart/2005/8/layout/venn2"/>
    <dgm:cxn modelId="{209308DC-8399-44B0-BE12-CCA956CB52D6}" type="presOf" srcId="{F2EA08C1-6624-4656-BB87-79813BF5B43F}" destId="{BA7FBEB4-8709-4847-A799-FA248432C4ED}" srcOrd="1" destOrd="0" presId="urn:microsoft.com/office/officeart/2005/8/layout/venn2"/>
    <dgm:cxn modelId="{29E777B6-C9E1-492E-92CA-F7B36D5FC102}" srcId="{BFD40A4A-5FE3-4C5A-8DF2-9DB9C5897D40}" destId="{B8588160-AB36-4D6F-82A8-543C7E397DEB}" srcOrd="1" destOrd="0" parTransId="{49179D62-D535-4028-82B4-06B7B83B2159}" sibTransId="{29CBA0E6-AACF-4C92-A3A9-467B12F45A11}"/>
    <dgm:cxn modelId="{09E2BF8B-3E19-473C-B05C-FC9C7F15C896}" type="presOf" srcId="{F2EA08C1-6624-4656-BB87-79813BF5B43F}" destId="{B808F1DA-34CE-42CF-9EF3-DEC0B91D9D2E}" srcOrd="0" destOrd="0" presId="urn:microsoft.com/office/officeart/2005/8/layout/venn2"/>
    <dgm:cxn modelId="{D7D16F12-1E75-4ED6-8E90-A1734C5BB96B}" type="presParOf" srcId="{CD49D6BA-9099-4FDB-B680-0D27D6FAADF9}" destId="{95993FFE-277E-459D-8935-5955517CB67E}" srcOrd="0" destOrd="0" presId="urn:microsoft.com/office/officeart/2005/8/layout/venn2"/>
    <dgm:cxn modelId="{99930B7E-575E-42E5-9547-950294C4EE7E}" type="presParOf" srcId="{95993FFE-277E-459D-8935-5955517CB67E}" destId="{B808F1DA-34CE-42CF-9EF3-DEC0B91D9D2E}" srcOrd="0" destOrd="0" presId="urn:microsoft.com/office/officeart/2005/8/layout/venn2"/>
    <dgm:cxn modelId="{9186CF78-1414-4282-ADD1-7D2C9AB61ADE}" type="presParOf" srcId="{95993FFE-277E-459D-8935-5955517CB67E}" destId="{BA7FBEB4-8709-4847-A799-FA248432C4ED}" srcOrd="1" destOrd="0" presId="urn:microsoft.com/office/officeart/2005/8/layout/venn2"/>
    <dgm:cxn modelId="{381E925E-6A1B-4AD6-859C-09D42A58D8E8}" type="presParOf" srcId="{CD49D6BA-9099-4FDB-B680-0D27D6FAADF9}" destId="{4996461C-806A-4B91-BED7-3241A28E94AB}" srcOrd="1" destOrd="0" presId="urn:microsoft.com/office/officeart/2005/8/layout/venn2"/>
    <dgm:cxn modelId="{B30CBD0D-75DA-499B-8EF8-D43848F3DCA8}" type="presParOf" srcId="{4996461C-806A-4B91-BED7-3241A28E94AB}" destId="{BE36DDA0-A3CE-4D82-8C6C-412677AE1819}" srcOrd="0" destOrd="0" presId="urn:microsoft.com/office/officeart/2005/8/layout/venn2"/>
    <dgm:cxn modelId="{EA30942F-03CA-48E8-9AF3-ECCEA21B0AB0}" type="presParOf" srcId="{4996461C-806A-4B91-BED7-3241A28E94AB}" destId="{689AF992-FF96-42DD-BEE5-14904C176A5F}" srcOrd="1" destOrd="0" presId="urn:microsoft.com/office/officeart/2005/8/layout/venn2"/>
    <dgm:cxn modelId="{01C96156-23F3-4275-B21C-553E22D42005}" type="presParOf" srcId="{CD49D6BA-9099-4FDB-B680-0D27D6FAADF9}" destId="{FAB3C74E-7AD9-4C47-B733-0B20434D5AF8}" srcOrd="2" destOrd="0" presId="urn:microsoft.com/office/officeart/2005/8/layout/venn2"/>
    <dgm:cxn modelId="{BADDE8FE-8F72-488B-B92D-A30D4E7851E7}" type="presParOf" srcId="{FAB3C74E-7AD9-4C47-B733-0B20434D5AF8}" destId="{7531DD7C-26DF-480B-989A-C55FD747701A}" srcOrd="0" destOrd="0" presId="urn:microsoft.com/office/officeart/2005/8/layout/venn2"/>
    <dgm:cxn modelId="{55F0C147-3D33-4D44-80F6-73B03A9B4572}" type="presParOf" srcId="{FAB3C74E-7AD9-4C47-B733-0B20434D5AF8}" destId="{5FF62240-F7EA-4083-9AA6-729C177918F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0B4C6F-45E0-4068-9ABA-49EA43BE40CA}">
      <dsp:nvSpPr>
        <dsp:cNvPr id="0" name=""/>
        <dsp:cNvSpPr/>
      </dsp:nvSpPr>
      <dsp:spPr>
        <a:xfrm>
          <a:off x="3215647" y="1745645"/>
          <a:ext cx="2837973" cy="2837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RBI funds</a:t>
          </a:r>
          <a:endParaRPr lang="en-US" sz="6200" kern="1200" dirty="0"/>
        </a:p>
      </dsp:txBody>
      <dsp:txXfrm>
        <a:off x="3215647" y="1745645"/>
        <a:ext cx="2837973" cy="2837973"/>
      </dsp:txXfrm>
    </dsp:sp>
    <dsp:sp modelId="{7CFE4B70-C009-42D9-8387-8C07FCC82181}">
      <dsp:nvSpPr>
        <dsp:cNvPr id="0" name=""/>
        <dsp:cNvSpPr/>
      </dsp:nvSpPr>
      <dsp:spPr>
        <a:xfrm rot="13001322">
          <a:off x="1263117" y="1126310"/>
          <a:ext cx="2357111" cy="80882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DA95A-FF3E-4208-BDEE-01875A297D6E}">
      <dsp:nvSpPr>
        <dsp:cNvPr id="0" name=""/>
        <dsp:cNvSpPr/>
      </dsp:nvSpPr>
      <dsp:spPr>
        <a:xfrm>
          <a:off x="-82197" y="0"/>
          <a:ext cx="3157589" cy="16531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National Agricultural credit fund 1955</a:t>
          </a:r>
          <a:endParaRPr lang="en-US" sz="2400" kern="1200" dirty="0"/>
        </a:p>
      </dsp:txBody>
      <dsp:txXfrm>
        <a:off x="-82197" y="0"/>
        <a:ext cx="3157589" cy="1653146"/>
      </dsp:txXfrm>
    </dsp:sp>
    <dsp:sp modelId="{955292F5-DC87-4771-ACE2-CC6EA782DD9F}">
      <dsp:nvSpPr>
        <dsp:cNvPr id="0" name=""/>
        <dsp:cNvSpPr/>
      </dsp:nvSpPr>
      <dsp:spPr>
        <a:xfrm rot="19500000">
          <a:off x="5699568" y="1216590"/>
          <a:ext cx="2279197" cy="80882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177673-A3EF-4604-B510-5943EA649B51}">
      <dsp:nvSpPr>
        <dsp:cNvPr id="0" name=""/>
        <dsp:cNvSpPr/>
      </dsp:nvSpPr>
      <dsp:spPr>
        <a:xfrm>
          <a:off x="6471545" y="155641"/>
          <a:ext cx="2602251" cy="16234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National Agricultural credit  Stabilization fund 1956</a:t>
          </a:r>
          <a:endParaRPr lang="en-US" sz="2400" kern="1200" dirty="0"/>
        </a:p>
      </dsp:txBody>
      <dsp:txXfrm>
        <a:off x="6471545" y="155641"/>
        <a:ext cx="2602251" cy="16234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17E279-8044-4C0F-8A58-E55DE90993DB}">
      <dsp:nvSpPr>
        <dsp:cNvPr id="0" name=""/>
        <dsp:cNvSpPr/>
      </dsp:nvSpPr>
      <dsp:spPr>
        <a:xfrm>
          <a:off x="0" y="50794"/>
          <a:ext cx="5716965" cy="1449623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b="1" kern="1200" dirty="0" smtClean="0">
              <a:latin typeface="Times New Roman" pitchFamily="18" charset="0"/>
              <a:cs typeface="Times New Roman" pitchFamily="18" charset="0"/>
            </a:rPr>
            <a:t>Credit Control/ Credit Squeeze</a:t>
          </a:r>
          <a:endParaRPr lang="en-US" sz="4600" kern="1200" dirty="0"/>
        </a:p>
      </dsp:txBody>
      <dsp:txXfrm>
        <a:off x="0" y="50794"/>
        <a:ext cx="5716965" cy="1449623"/>
      </dsp:txXfrm>
    </dsp:sp>
    <dsp:sp modelId="{35EA15A8-197F-4CBA-B6C9-46FDA2A502B7}">
      <dsp:nvSpPr>
        <dsp:cNvPr id="0" name=""/>
        <dsp:cNvSpPr/>
      </dsp:nvSpPr>
      <dsp:spPr>
        <a:xfrm>
          <a:off x="571696" y="1500417"/>
          <a:ext cx="881201" cy="1103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3989"/>
              </a:lnTo>
              <a:lnTo>
                <a:pt x="881201" y="1103989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8C0D0-53E0-4A39-99EF-3E92A892A44A}">
      <dsp:nvSpPr>
        <dsp:cNvPr id="0" name=""/>
        <dsp:cNvSpPr/>
      </dsp:nvSpPr>
      <dsp:spPr>
        <a:xfrm>
          <a:off x="1452897" y="1879595"/>
          <a:ext cx="5091957" cy="14496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98000"/>
                <a:shade val="25000"/>
                <a:satMod val="250000"/>
              </a:schemeClr>
            </a:gs>
            <a:gs pos="68000">
              <a:schemeClr val="accent5">
                <a:tint val="86000"/>
                <a:satMod val="115000"/>
              </a:schemeClr>
            </a:gs>
            <a:gs pos="100000">
              <a:schemeClr val="accent5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5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Quantitative or General credit control</a:t>
          </a:r>
          <a:endParaRPr lang="en-US" sz="4000" kern="1200" dirty="0"/>
        </a:p>
      </dsp:txBody>
      <dsp:txXfrm>
        <a:off x="1452897" y="1879595"/>
        <a:ext cx="5091957" cy="1449623"/>
      </dsp:txXfrm>
    </dsp:sp>
    <dsp:sp modelId="{CD9A6DB5-1507-4E98-9E08-50565A1181BB}">
      <dsp:nvSpPr>
        <dsp:cNvPr id="0" name=""/>
        <dsp:cNvSpPr/>
      </dsp:nvSpPr>
      <dsp:spPr>
        <a:xfrm>
          <a:off x="571696" y="1500417"/>
          <a:ext cx="2252800" cy="2780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0391"/>
              </a:lnTo>
              <a:lnTo>
                <a:pt x="2252800" y="2780391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A9783-DA64-4689-A466-1979A0DEAEBA}">
      <dsp:nvSpPr>
        <dsp:cNvPr id="0" name=""/>
        <dsp:cNvSpPr/>
      </dsp:nvSpPr>
      <dsp:spPr>
        <a:xfrm>
          <a:off x="2824496" y="3555997"/>
          <a:ext cx="5477789" cy="14496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98000"/>
                <a:shade val="25000"/>
                <a:satMod val="250000"/>
              </a:schemeClr>
            </a:gs>
            <a:gs pos="68000">
              <a:schemeClr val="accent6">
                <a:tint val="86000"/>
                <a:satMod val="115000"/>
              </a:schemeClr>
            </a:gs>
            <a:gs pos="100000">
              <a:schemeClr val="accent6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Qualitative or selective credit control</a:t>
          </a:r>
          <a:endParaRPr lang="en-US" sz="4000" kern="1200" dirty="0"/>
        </a:p>
      </dsp:txBody>
      <dsp:txXfrm>
        <a:off x="2824496" y="3555997"/>
        <a:ext cx="5477789" cy="144962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FBB01A-2203-40A7-85E5-500B9B3BF482}">
      <dsp:nvSpPr>
        <dsp:cNvPr id="0" name=""/>
        <dsp:cNvSpPr/>
      </dsp:nvSpPr>
      <dsp:spPr>
        <a:xfrm>
          <a:off x="3170682" y="3064297"/>
          <a:ext cx="2345436" cy="23454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Functions</a:t>
          </a:r>
          <a:endParaRPr lang="en-US" sz="2900" kern="1200" dirty="0"/>
        </a:p>
      </dsp:txBody>
      <dsp:txXfrm>
        <a:off x="3170682" y="3064297"/>
        <a:ext cx="2345436" cy="2345436"/>
      </dsp:txXfrm>
    </dsp:sp>
    <dsp:sp modelId="{45A43A99-84C1-433E-9828-36F657BF7EC4}">
      <dsp:nvSpPr>
        <dsp:cNvPr id="0" name=""/>
        <dsp:cNvSpPr/>
      </dsp:nvSpPr>
      <dsp:spPr>
        <a:xfrm rot="12900000">
          <a:off x="1417456" y="2572812"/>
          <a:ext cx="2053075" cy="668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6986C38-4793-4A45-9D53-8D627A0789C0}">
      <dsp:nvSpPr>
        <dsp:cNvPr id="0" name=""/>
        <dsp:cNvSpPr/>
      </dsp:nvSpPr>
      <dsp:spPr>
        <a:xfrm>
          <a:off x="489021" y="1426974"/>
          <a:ext cx="2228164" cy="17825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Credit activities</a:t>
          </a:r>
          <a:endParaRPr lang="en-US" sz="2700" kern="1200" dirty="0"/>
        </a:p>
      </dsp:txBody>
      <dsp:txXfrm>
        <a:off x="489021" y="1426974"/>
        <a:ext cx="2228164" cy="1782531"/>
      </dsp:txXfrm>
    </dsp:sp>
    <dsp:sp modelId="{695A13FD-3F82-40F2-BFBC-AD0B88EE3108}">
      <dsp:nvSpPr>
        <dsp:cNvPr id="0" name=""/>
        <dsp:cNvSpPr/>
      </dsp:nvSpPr>
      <dsp:spPr>
        <a:xfrm rot="16200000">
          <a:off x="3316862" y="1584044"/>
          <a:ext cx="2053075" cy="668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3A9BE-0B58-4DAA-B466-6FC9326BE4F8}">
      <dsp:nvSpPr>
        <dsp:cNvPr id="0" name=""/>
        <dsp:cNvSpPr/>
      </dsp:nvSpPr>
      <dsp:spPr>
        <a:xfrm>
          <a:off x="3229317" y="466"/>
          <a:ext cx="2228164" cy="17825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Development Activities</a:t>
          </a:r>
          <a:endParaRPr lang="en-US" sz="2700" kern="1200" dirty="0"/>
        </a:p>
      </dsp:txBody>
      <dsp:txXfrm>
        <a:off x="3229317" y="466"/>
        <a:ext cx="2228164" cy="1782531"/>
      </dsp:txXfrm>
    </dsp:sp>
    <dsp:sp modelId="{F4AC6D62-F242-47BC-B833-8D5975D544C2}">
      <dsp:nvSpPr>
        <dsp:cNvPr id="0" name=""/>
        <dsp:cNvSpPr/>
      </dsp:nvSpPr>
      <dsp:spPr>
        <a:xfrm rot="19490424">
          <a:off x="5198223" y="2461956"/>
          <a:ext cx="2381501" cy="668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9D4B243-D906-4B5B-B958-56547A97BAE8}">
      <dsp:nvSpPr>
        <dsp:cNvPr id="0" name=""/>
        <dsp:cNvSpPr/>
      </dsp:nvSpPr>
      <dsp:spPr>
        <a:xfrm>
          <a:off x="6248391" y="1219214"/>
          <a:ext cx="2228164" cy="17825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Regulatory activities</a:t>
          </a:r>
          <a:endParaRPr lang="en-US" sz="2700" kern="1200" dirty="0"/>
        </a:p>
      </dsp:txBody>
      <dsp:txXfrm>
        <a:off x="6248391" y="1219214"/>
        <a:ext cx="2228164" cy="178253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08F1DA-34CE-42CF-9EF3-DEC0B91D9D2E}">
      <dsp:nvSpPr>
        <dsp:cNvPr id="0" name=""/>
        <dsp:cNvSpPr/>
      </dsp:nvSpPr>
      <dsp:spPr>
        <a:xfrm>
          <a:off x="1485900" y="0"/>
          <a:ext cx="5638800" cy="5638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Multilateral Investment Guarantee Agency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(MIGA)</a:t>
          </a:r>
          <a:endParaRPr lang="en-US" sz="1600" b="1" kern="1200" dirty="0"/>
        </a:p>
      </dsp:txBody>
      <dsp:txXfrm>
        <a:off x="3319919" y="281939"/>
        <a:ext cx="1970760" cy="845820"/>
      </dsp:txXfrm>
    </dsp:sp>
    <dsp:sp modelId="{BE36DDA0-A3CE-4D82-8C6C-412677AE1819}">
      <dsp:nvSpPr>
        <dsp:cNvPr id="0" name=""/>
        <dsp:cNvSpPr/>
      </dsp:nvSpPr>
      <dsp:spPr>
        <a:xfrm>
          <a:off x="2190750" y="1409699"/>
          <a:ext cx="4229100" cy="42291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International financial corporation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(IFC)</a:t>
          </a:r>
          <a:endParaRPr lang="en-US" sz="1600" b="1" kern="1200" dirty="0"/>
        </a:p>
      </dsp:txBody>
      <dsp:txXfrm>
        <a:off x="3319919" y="1674018"/>
        <a:ext cx="1970760" cy="792956"/>
      </dsp:txXfrm>
    </dsp:sp>
    <dsp:sp modelId="{7531DD7C-26DF-480B-989A-C55FD747701A}">
      <dsp:nvSpPr>
        <dsp:cNvPr id="0" name=""/>
        <dsp:cNvSpPr/>
      </dsp:nvSpPr>
      <dsp:spPr>
        <a:xfrm>
          <a:off x="2895600" y="2819400"/>
          <a:ext cx="2819400" cy="28194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International Development Association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(IDA</a:t>
          </a:r>
          <a:r>
            <a:rPr lang="en-US" sz="1500" kern="1200" dirty="0" smtClean="0"/>
            <a:t>)</a:t>
          </a:r>
          <a:endParaRPr lang="en-US" sz="1500" kern="1200" dirty="0"/>
        </a:p>
      </dsp:txBody>
      <dsp:txXfrm>
        <a:off x="3308491" y="3524250"/>
        <a:ext cx="1993616" cy="1409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5146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CO-OPERATION</a:t>
            </a:r>
            <a:endParaRPr lang="en-US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720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90800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Affiliated Organization of WB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228600" y="914400"/>
          <a:ext cx="8610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International Monetary Fund (IMF)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371600"/>
            <a:ext cx="8763000" cy="1569660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an international organization.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Headquarters is located in Washington DC USA.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Working since 1945.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has185 member countries.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3276600"/>
            <a:ext cx="8458200" cy="2000548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Functions-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Helping in international trade that is business between countries.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Looking after exchange rates.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Looking after balance of payments.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Helping member countries in economic development.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Asian Development Bank (ADB)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914401"/>
            <a:ext cx="8763000" cy="1938992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economic and social development bank in Asia and pacific countries.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Headquarters is located in Manila Philippines.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Working since 1966.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has67 member countries.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3276600"/>
            <a:ext cx="8458200" cy="2739211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Functions-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 loans and equity investment to its developing member countries.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Provides technical assistance for the planning and execution of development.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Facilitates investment of public.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Assist in economic development.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AGRICULTURE AND AGRONOMY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Higher financing agencies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Reserve bank of India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Objectives and functions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Role of RBI in agricultural development and finance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NABARD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International bank for reconstruction and development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International monetary fund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International development agency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Asian development bank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Reserve Bank of India (RBI)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143000"/>
            <a:ext cx="8534400" cy="2308324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Establishing year – 1935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Headquarter in Mumbai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Objectives-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Regulate the issues of bank notes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Secure monetary stability in the country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Operate currency and credit system to its advantages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3581400"/>
            <a:ext cx="8686800" cy="1938992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Agricultural credit department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coordinate the functions of RBI with other banks.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study all the questions of agricultural credit.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 legislation to check private money lending.</a:t>
            </a:r>
          </a:p>
          <a:p>
            <a:pPr algn="just">
              <a:buFont typeface="Wingdings" pitchFamily="2" charset="2"/>
              <a:buChar char="§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RBI Funds for Rural Credit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143000"/>
            <a:ext cx="8534400" cy="830997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Sir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Gorwala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1954 suggested rural credit, after amending RBI act 1934,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52400" y="2133600"/>
          <a:ext cx="8991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Functions of RBI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066800"/>
            <a:ext cx="8610600" cy="1692771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Functions-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Provision of finance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Promotional activities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Regulatory functions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3276600"/>
            <a:ext cx="8610600" cy="2062103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Provision of finance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 necessary finance needed by the farmers.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Advances long term loans to state government.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Advances medium term loan to state government.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Extends refinance facility to RRBs only to extent of 50%.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Credit Control/ Credit Squeeze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397000"/>
          <a:ext cx="89154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NABARD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914401"/>
            <a:ext cx="8763000" cy="3416320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NABARD stands for national bank for agriculture and rural development.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was formed on 12 July 1982.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provides all types of production and investment credit for agriculture and rural development.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Operates from Mumbai and has 17 regional offices in major states 10 sub offices in small states/UTs. 213 district.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Total 15 members including MD and Chairman in Board of Management.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4572000"/>
            <a:ext cx="8991600" cy="2062103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Objectives-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Apex institution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Promote and integrate rural development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Provides direct credit to any institution or organization.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Maintain close links with RBI.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Functions of NABARD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228600" y="914400"/>
          <a:ext cx="86868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World Bank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914401"/>
            <a:ext cx="8763000" cy="1938992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International bank for reconstruction and development (IBRD) also called World Bank.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was formed in 1945.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Its aim is to reduce poverty by promoting sustainable economic development in member countries.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3352800"/>
            <a:ext cx="8305800" cy="2739211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Functions-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Development activities.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Providing loans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Consultancy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Research and training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Trust fund administration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Investment management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1526</TotalTime>
  <Words>447</Words>
  <Application>Microsoft Office PowerPoint</Application>
  <PresentationFormat>On-screen Show (4:3)</PresentationFormat>
  <Paragraphs>116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PRESENTATION  ON AGRICULTURAL FINANCE  &amp; CO-OPERATION</vt:lpstr>
      <vt:lpstr>Outline</vt:lpstr>
      <vt:lpstr>Reserve Bank of India (RBI)</vt:lpstr>
      <vt:lpstr>RBI Funds for Rural Credit</vt:lpstr>
      <vt:lpstr>Functions of RBI</vt:lpstr>
      <vt:lpstr>Credit Control/ Credit Squeeze</vt:lpstr>
      <vt:lpstr>NABARD</vt:lpstr>
      <vt:lpstr>Functions of NABARD</vt:lpstr>
      <vt:lpstr>World Bank</vt:lpstr>
      <vt:lpstr>Affiliated Organization of WB</vt:lpstr>
      <vt:lpstr>International Monetary Fund (IMF)</vt:lpstr>
      <vt:lpstr>Asian Development Bank (ADB)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633</cp:revision>
  <dcterms:created xsi:type="dcterms:W3CDTF">2017-12-06T06:31:50Z</dcterms:created>
  <dcterms:modified xsi:type="dcterms:W3CDTF">2020-09-16T16:38:01Z</dcterms:modified>
</cp:coreProperties>
</file>