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57" r:id="rId3"/>
    <p:sldId id="260" r:id="rId4"/>
    <p:sldId id="297" r:id="rId5"/>
    <p:sldId id="300" r:id="rId6"/>
    <p:sldId id="301" r:id="rId7"/>
    <p:sldId id="299" r:id="rId8"/>
    <p:sldId id="302" r:id="rId9"/>
    <p:sldId id="303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59" autoAdjust="0"/>
    <p:restoredTop sz="94624" autoAdjust="0"/>
  </p:normalViewPr>
  <p:slideViewPr>
    <p:cSldViewPr>
      <p:cViewPr>
        <p:scale>
          <a:sx n="70" d="100"/>
          <a:sy n="70" d="100"/>
        </p:scale>
        <p:origin x="-142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D9D238-68BD-40AC-90D5-ABA883C659D4}" type="doc">
      <dgm:prSet loTypeId="urn:microsoft.com/office/officeart/2005/8/layout/hList6" loCatId="list" qsTypeId="urn:microsoft.com/office/officeart/2005/8/quickstyle/simple1" qsCatId="simple" csTypeId="urn:microsoft.com/office/officeart/2005/8/colors/accent2_1" csCatId="accent2" phldr="1"/>
      <dgm:spPr/>
    </dgm:pt>
    <dgm:pt modelId="{EAE4628C-8077-47B1-BED1-109E404E5E47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Reverse </a:t>
          </a:r>
          <a:r>
            <a:rPr lang="en-US" sz="1800" b="1" dirty="0" smtClean="0">
              <a:solidFill>
                <a:srgbClr val="002060"/>
              </a:solidFill>
            </a:rPr>
            <a:t>repayment plan</a:t>
          </a:r>
          <a:endParaRPr lang="en-US" sz="1800" b="1" dirty="0">
            <a:solidFill>
              <a:srgbClr val="002060"/>
            </a:solidFill>
          </a:endParaRPr>
        </a:p>
      </dgm:t>
    </dgm:pt>
    <dgm:pt modelId="{C0914F9D-5DAB-46BB-B14F-7AAEEE3EC082}" type="parTrans" cxnId="{B2B1B16C-FAFC-4F19-8CBE-2FA310A14121}">
      <dgm:prSet/>
      <dgm:spPr/>
      <dgm:t>
        <a:bodyPr/>
        <a:lstStyle/>
        <a:p>
          <a:endParaRPr lang="en-US"/>
        </a:p>
      </dgm:t>
    </dgm:pt>
    <dgm:pt modelId="{B1FC774A-D4DA-4DDC-AC69-1C8AEA387F15}" type="sibTrans" cxnId="{B2B1B16C-FAFC-4F19-8CBE-2FA310A14121}">
      <dgm:prSet/>
      <dgm:spPr/>
      <dgm:t>
        <a:bodyPr/>
        <a:lstStyle/>
        <a:p>
          <a:endParaRPr lang="en-US"/>
        </a:p>
      </dgm:t>
    </dgm:pt>
    <dgm:pt modelId="{72AF845A-FDAF-49CC-B7C6-C9564A5DD22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Variable </a:t>
          </a:r>
          <a:r>
            <a:rPr lang="en-US" sz="1800" b="1" dirty="0" smtClean="0">
              <a:solidFill>
                <a:srgbClr val="002060"/>
              </a:solidFill>
            </a:rPr>
            <a:t>repayment plan</a:t>
          </a:r>
          <a:endParaRPr lang="en-US" sz="1800" b="1" dirty="0">
            <a:solidFill>
              <a:srgbClr val="002060"/>
            </a:solidFill>
          </a:endParaRPr>
        </a:p>
      </dgm:t>
    </dgm:pt>
    <dgm:pt modelId="{DCF34559-7FF0-4081-9AA4-391BFE8467F0}" type="sibTrans" cxnId="{C72BEA07-B1BE-46C0-8B43-C69CEF0283FB}">
      <dgm:prSet/>
      <dgm:spPr/>
      <dgm:t>
        <a:bodyPr/>
        <a:lstStyle/>
        <a:p>
          <a:endParaRPr lang="en-US"/>
        </a:p>
      </dgm:t>
    </dgm:pt>
    <dgm:pt modelId="{C63C405C-74A9-4337-BFDC-85BDD73DB5EC}" type="parTrans" cxnId="{C72BEA07-B1BE-46C0-8B43-C69CEF0283FB}">
      <dgm:prSet/>
      <dgm:spPr/>
      <dgm:t>
        <a:bodyPr/>
        <a:lstStyle/>
        <a:p>
          <a:endParaRPr lang="en-US"/>
        </a:p>
      </dgm:t>
    </dgm:pt>
    <dgm:pt modelId="{08F5BADF-8D47-4281-A71D-372EC99A3D8F}">
      <dgm:prSet phldrT="[Text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Optional </a:t>
          </a:r>
          <a:r>
            <a:rPr lang="en-US" sz="1800" b="1" dirty="0" smtClean="0">
              <a:solidFill>
                <a:srgbClr val="002060"/>
              </a:solidFill>
            </a:rPr>
            <a:t>repayment plan</a:t>
          </a:r>
          <a:endParaRPr lang="en-US" sz="1800" b="1" dirty="0">
            <a:solidFill>
              <a:srgbClr val="002060"/>
            </a:solidFill>
          </a:endParaRPr>
        </a:p>
      </dgm:t>
    </dgm:pt>
    <dgm:pt modelId="{BF5D5DA5-CA7E-4969-BAF1-0DAC878EF878}" type="sibTrans" cxnId="{24981559-0FB7-426B-93C2-8D660A99F8C4}">
      <dgm:prSet/>
      <dgm:spPr/>
      <dgm:t>
        <a:bodyPr/>
        <a:lstStyle/>
        <a:p>
          <a:endParaRPr lang="en-US"/>
        </a:p>
      </dgm:t>
    </dgm:pt>
    <dgm:pt modelId="{A1AFE30E-B369-47DF-9AC8-0CCC30ACF450}" type="parTrans" cxnId="{24981559-0FB7-426B-93C2-8D660A99F8C4}">
      <dgm:prSet/>
      <dgm:spPr/>
      <dgm:t>
        <a:bodyPr/>
        <a:lstStyle/>
        <a:p>
          <a:endParaRPr lang="en-US"/>
        </a:p>
      </dgm:t>
    </dgm:pt>
    <dgm:pt modelId="{A7FF2F1E-1948-4C82-9A4B-3D2638BFC22D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Amortized </a:t>
          </a:r>
          <a:r>
            <a:rPr lang="en-US" sz="1800" b="1" dirty="0" smtClean="0">
              <a:solidFill>
                <a:srgbClr val="002060"/>
              </a:solidFill>
            </a:rPr>
            <a:t>repayment plan</a:t>
          </a:r>
          <a:endParaRPr lang="en-US" sz="1800" b="1" dirty="0">
            <a:solidFill>
              <a:srgbClr val="002060"/>
            </a:solidFill>
          </a:endParaRPr>
        </a:p>
      </dgm:t>
    </dgm:pt>
    <dgm:pt modelId="{80C6A7C8-2E08-45D6-9589-97D7288B0A41}" type="sibTrans" cxnId="{AF57C1E2-BA1F-421A-8CCE-59E050DF4F63}">
      <dgm:prSet/>
      <dgm:spPr/>
      <dgm:t>
        <a:bodyPr/>
        <a:lstStyle/>
        <a:p>
          <a:endParaRPr lang="en-US"/>
        </a:p>
      </dgm:t>
    </dgm:pt>
    <dgm:pt modelId="{0B67BEA0-B3DB-44E4-885E-6C4DE978403A}" type="parTrans" cxnId="{AF57C1E2-BA1F-421A-8CCE-59E050DF4F63}">
      <dgm:prSet/>
      <dgm:spPr/>
      <dgm:t>
        <a:bodyPr/>
        <a:lstStyle/>
        <a:p>
          <a:endParaRPr lang="en-US"/>
        </a:p>
      </dgm:t>
    </dgm:pt>
    <dgm:pt modelId="{A2651CE1-C6D4-444D-A11E-74EEFCA7584C}">
      <dgm:prSet phldrT="[Text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Partial </a:t>
          </a:r>
          <a:r>
            <a:rPr lang="en-US" sz="1800" b="1" dirty="0" smtClean="0">
              <a:solidFill>
                <a:srgbClr val="002060"/>
              </a:solidFill>
            </a:rPr>
            <a:t>repayment plan	</a:t>
          </a:r>
          <a:endParaRPr lang="en-US" sz="1800" b="1" dirty="0">
            <a:solidFill>
              <a:srgbClr val="002060"/>
            </a:solidFill>
          </a:endParaRPr>
        </a:p>
      </dgm:t>
    </dgm:pt>
    <dgm:pt modelId="{04F9C64A-5674-4DD6-BB78-5C505D3AB968}" type="sibTrans" cxnId="{F0E42BE1-F2E4-49B9-903B-2A9269B1ACE4}">
      <dgm:prSet/>
      <dgm:spPr/>
      <dgm:t>
        <a:bodyPr/>
        <a:lstStyle/>
        <a:p>
          <a:endParaRPr lang="en-US"/>
        </a:p>
      </dgm:t>
    </dgm:pt>
    <dgm:pt modelId="{84DE54FA-714E-4482-8671-A96987EFACAA}" type="parTrans" cxnId="{F0E42BE1-F2E4-49B9-903B-2A9269B1ACE4}">
      <dgm:prSet/>
      <dgm:spPr/>
      <dgm:t>
        <a:bodyPr/>
        <a:lstStyle/>
        <a:p>
          <a:endParaRPr lang="en-US"/>
        </a:p>
      </dgm:t>
    </dgm:pt>
    <dgm:pt modelId="{4D40399E-3C84-4933-A08F-D7EF19329F26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b="1" dirty="0" smtClean="0">
              <a:solidFill>
                <a:srgbClr val="002060"/>
              </a:solidFill>
            </a:rPr>
            <a:t>Straight end repayment plan</a:t>
          </a:r>
          <a:endParaRPr lang="en-US" sz="1800" b="1" dirty="0">
            <a:solidFill>
              <a:srgbClr val="002060"/>
            </a:solidFill>
          </a:endParaRPr>
        </a:p>
      </dgm:t>
    </dgm:pt>
    <dgm:pt modelId="{3AC41104-6CC5-4A70-9A0C-F17530F157BE}" type="sibTrans" cxnId="{263F97A8-B640-4DB5-ADC5-01083AED2E3A}">
      <dgm:prSet/>
      <dgm:spPr/>
      <dgm:t>
        <a:bodyPr/>
        <a:lstStyle/>
        <a:p>
          <a:endParaRPr lang="en-US"/>
        </a:p>
      </dgm:t>
    </dgm:pt>
    <dgm:pt modelId="{AE4C6663-85C5-47D1-B89A-FCE28346CACF}" type="parTrans" cxnId="{263F97A8-B640-4DB5-ADC5-01083AED2E3A}">
      <dgm:prSet/>
      <dgm:spPr/>
      <dgm:t>
        <a:bodyPr/>
        <a:lstStyle/>
        <a:p>
          <a:endParaRPr lang="en-US"/>
        </a:p>
      </dgm:t>
    </dgm:pt>
    <dgm:pt modelId="{5FBB1DB3-00D3-4C9B-AF6F-2FB4715B1409}" type="pres">
      <dgm:prSet presAssocID="{7DD9D238-68BD-40AC-90D5-ABA883C659D4}" presName="Name0" presStyleCnt="0">
        <dgm:presLayoutVars>
          <dgm:dir/>
          <dgm:resizeHandles val="exact"/>
        </dgm:presLayoutVars>
      </dgm:prSet>
      <dgm:spPr/>
    </dgm:pt>
    <dgm:pt modelId="{3C325C3A-640E-4146-86C2-279BDB133EBF}" type="pres">
      <dgm:prSet presAssocID="{4D40399E-3C84-4933-A08F-D7EF19329F26}" presName="node" presStyleLbl="node1" presStyleIdx="0" presStyleCnt="6">
        <dgm:presLayoutVars>
          <dgm:bulletEnabled val="1"/>
        </dgm:presLayoutVars>
      </dgm:prSet>
      <dgm:spPr/>
    </dgm:pt>
    <dgm:pt modelId="{271BB089-53F4-453F-AFB4-D08CDD3E9378}" type="pres">
      <dgm:prSet presAssocID="{3AC41104-6CC5-4A70-9A0C-F17530F157BE}" presName="sibTrans" presStyleCnt="0"/>
      <dgm:spPr/>
    </dgm:pt>
    <dgm:pt modelId="{34452EB4-F126-47E4-8547-B0F826F91497}" type="pres">
      <dgm:prSet presAssocID="{A2651CE1-C6D4-444D-A11E-74EEFCA7584C}" presName="node" presStyleLbl="node1" presStyleIdx="1" presStyleCnt="6">
        <dgm:presLayoutVars>
          <dgm:bulletEnabled val="1"/>
        </dgm:presLayoutVars>
      </dgm:prSet>
      <dgm:spPr/>
    </dgm:pt>
    <dgm:pt modelId="{1D7F3EB6-FF8F-4D17-B5A6-87A71DC59BCD}" type="pres">
      <dgm:prSet presAssocID="{04F9C64A-5674-4DD6-BB78-5C505D3AB968}" presName="sibTrans" presStyleCnt="0"/>
      <dgm:spPr/>
    </dgm:pt>
    <dgm:pt modelId="{1B60B5E6-2558-491A-A117-68ED34E874A3}" type="pres">
      <dgm:prSet presAssocID="{A7FF2F1E-1948-4C82-9A4B-3D2638BFC22D}" presName="node" presStyleLbl="node1" presStyleIdx="2" presStyleCnt="6">
        <dgm:presLayoutVars>
          <dgm:bulletEnabled val="1"/>
        </dgm:presLayoutVars>
      </dgm:prSet>
      <dgm:spPr/>
    </dgm:pt>
    <dgm:pt modelId="{BD74CBB0-14DE-49D7-BBE6-629499B1FF06}" type="pres">
      <dgm:prSet presAssocID="{80C6A7C8-2E08-45D6-9589-97D7288B0A41}" presName="sibTrans" presStyleCnt="0"/>
      <dgm:spPr/>
    </dgm:pt>
    <dgm:pt modelId="{EE1C717B-6C2F-4209-92B6-A01D50990792}" type="pres">
      <dgm:prSet presAssocID="{72AF845A-FDAF-49CC-B7C6-C9564A5DD227}" presName="node" presStyleLbl="node1" presStyleIdx="3" presStyleCnt="6">
        <dgm:presLayoutVars>
          <dgm:bulletEnabled val="1"/>
        </dgm:presLayoutVars>
      </dgm:prSet>
      <dgm:spPr/>
    </dgm:pt>
    <dgm:pt modelId="{BB40A46E-A8FD-4389-A1AC-036266A58165}" type="pres">
      <dgm:prSet presAssocID="{DCF34559-7FF0-4081-9AA4-391BFE8467F0}" presName="sibTrans" presStyleCnt="0"/>
      <dgm:spPr/>
    </dgm:pt>
    <dgm:pt modelId="{ECF030E6-DBDE-42BA-B3C1-F667F99BB7BC}" type="pres">
      <dgm:prSet presAssocID="{08F5BADF-8D47-4281-A71D-372EC99A3D8F}" presName="node" presStyleLbl="node1" presStyleIdx="4" presStyleCnt="6">
        <dgm:presLayoutVars>
          <dgm:bulletEnabled val="1"/>
        </dgm:presLayoutVars>
      </dgm:prSet>
      <dgm:spPr/>
    </dgm:pt>
    <dgm:pt modelId="{FCF8497F-0AB4-4B29-8980-C9A88E79D4C6}" type="pres">
      <dgm:prSet presAssocID="{BF5D5DA5-CA7E-4969-BAF1-0DAC878EF878}" presName="sibTrans" presStyleCnt="0"/>
      <dgm:spPr/>
    </dgm:pt>
    <dgm:pt modelId="{26D367F5-E432-4E7A-BC28-1CD668F1E00E}" type="pres">
      <dgm:prSet presAssocID="{EAE4628C-8077-47B1-BED1-109E404E5E47}" presName="node" presStyleLbl="node1" presStyleIdx="5" presStyleCnt="6">
        <dgm:presLayoutVars>
          <dgm:bulletEnabled val="1"/>
        </dgm:presLayoutVars>
      </dgm:prSet>
      <dgm:spPr/>
    </dgm:pt>
  </dgm:ptLst>
  <dgm:cxnLst>
    <dgm:cxn modelId="{AD85A52D-D49A-4EEA-BD9E-6B55FFAA0DA3}" type="presOf" srcId="{A7FF2F1E-1948-4C82-9A4B-3D2638BFC22D}" destId="{1B60B5E6-2558-491A-A117-68ED34E874A3}" srcOrd="0" destOrd="0" presId="urn:microsoft.com/office/officeart/2005/8/layout/hList6"/>
    <dgm:cxn modelId="{9267F6AF-B7BD-4B20-AB08-6BD511472130}" type="presOf" srcId="{4D40399E-3C84-4933-A08F-D7EF19329F26}" destId="{3C325C3A-640E-4146-86C2-279BDB133EBF}" srcOrd="0" destOrd="0" presId="urn:microsoft.com/office/officeart/2005/8/layout/hList6"/>
    <dgm:cxn modelId="{3DE38B9A-B6B9-47BA-A063-9898E601302F}" type="presOf" srcId="{7DD9D238-68BD-40AC-90D5-ABA883C659D4}" destId="{5FBB1DB3-00D3-4C9B-AF6F-2FB4715B1409}" srcOrd="0" destOrd="0" presId="urn:microsoft.com/office/officeart/2005/8/layout/hList6"/>
    <dgm:cxn modelId="{C72BEA07-B1BE-46C0-8B43-C69CEF0283FB}" srcId="{7DD9D238-68BD-40AC-90D5-ABA883C659D4}" destId="{72AF845A-FDAF-49CC-B7C6-C9564A5DD227}" srcOrd="3" destOrd="0" parTransId="{C63C405C-74A9-4337-BFDC-85BDD73DB5EC}" sibTransId="{DCF34559-7FF0-4081-9AA4-391BFE8467F0}"/>
    <dgm:cxn modelId="{AF57C1E2-BA1F-421A-8CCE-59E050DF4F63}" srcId="{7DD9D238-68BD-40AC-90D5-ABA883C659D4}" destId="{A7FF2F1E-1948-4C82-9A4B-3D2638BFC22D}" srcOrd="2" destOrd="0" parTransId="{0B67BEA0-B3DB-44E4-885E-6C4DE978403A}" sibTransId="{80C6A7C8-2E08-45D6-9589-97D7288B0A41}"/>
    <dgm:cxn modelId="{263F97A8-B640-4DB5-ADC5-01083AED2E3A}" srcId="{7DD9D238-68BD-40AC-90D5-ABA883C659D4}" destId="{4D40399E-3C84-4933-A08F-D7EF19329F26}" srcOrd="0" destOrd="0" parTransId="{AE4C6663-85C5-47D1-B89A-FCE28346CACF}" sibTransId="{3AC41104-6CC5-4A70-9A0C-F17530F157BE}"/>
    <dgm:cxn modelId="{24981559-0FB7-426B-93C2-8D660A99F8C4}" srcId="{7DD9D238-68BD-40AC-90D5-ABA883C659D4}" destId="{08F5BADF-8D47-4281-A71D-372EC99A3D8F}" srcOrd="4" destOrd="0" parTransId="{A1AFE30E-B369-47DF-9AC8-0CCC30ACF450}" sibTransId="{BF5D5DA5-CA7E-4969-BAF1-0DAC878EF878}"/>
    <dgm:cxn modelId="{2653B072-530E-4F3B-BFD4-7665D84A69FD}" type="presOf" srcId="{A2651CE1-C6D4-444D-A11E-74EEFCA7584C}" destId="{34452EB4-F126-47E4-8547-B0F826F91497}" srcOrd="0" destOrd="0" presId="urn:microsoft.com/office/officeart/2005/8/layout/hList6"/>
    <dgm:cxn modelId="{F0E42BE1-F2E4-49B9-903B-2A9269B1ACE4}" srcId="{7DD9D238-68BD-40AC-90D5-ABA883C659D4}" destId="{A2651CE1-C6D4-444D-A11E-74EEFCA7584C}" srcOrd="1" destOrd="0" parTransId="{84DE54FA-714E-4482-8671-A96987EFACAA}" sibTransId="{04F9C64A-5674-4DD6-BB78-5C505D3AB968}"/>
    <dgm:cxn modelId="{B2B1B16C-FAFC-4F19-8CBE-2FA310A14121}" srcId="{7DD9D238-68BD-40AC-90D5-ABA883C659D4}" destId="{EAE4628C-8077-47B1-BED1-109E404E5E47}" srcOrd="5" destOrd="0" parTransId="{C0914F9D-5DAB-46BB-B14F-7AAEEE3EC082}" sibTransId="{B1FC774A-D4DA-4DDC-AC69-1C8AEA387F15}"/>
    <dgm:cxn modelId="{4BCE057B-DD5C-4129-879B-494D0290CAED}" type="presOf" srcId="{72AF845A-FDAF-49CC-B7C6-C9564A5DD227}" destId="{EE1C717B-6C2F-4209-92B6-A01D50990792}" srcOrd="0" destOrd="0" presId="urn:microsoft.com/office/officeart/2005/8/layout/hList6"/>
    <dgm:cxn modelId="{44DE50D1-B128-468D-8B6D-0698D254692A}" type="presOf" srcId="{EAE4628C-8077-47B1-BED1-109E404E5E47}" destId="{26D367F5-E432-4E7A-BC28-1CD668F1E00E}" srcOrd="0" destOrd="0" presId="urn:microsoft.com/office/officeart/2005/8/layout/hList6"/>
    <dgm:cxn modelId="{7639D127-C214-4F5F-9248-C1AAA73FDC82}" type="presOf" srcId="{08F5BADF-8D47-4281-A71D-372EC99A3D8F}" destId="{ECF030E6-DBDE-42BA-B3C1-F667F99BB7BC}" srcOrd="0" destOrd="0" presId="urn:microsoft.com/office/officeart/2005/8/layout/hList6"/>
    <dgm:cxn modelId="{AC4D419B-06A1-4F3D-8E44-274D33F695AE}" type="presParOf" srcId="{5FBB1DB3-00D3-4C9B-AF6F-2FB4715B1409}" destId="{3C325C3A-640E-4146-86C2-279BDB133EBF}" srcOrd="0" destOrd="0" presId="urn:microsoft.com/office/officeart/2005/8/layout/hList6"/>
    <dgm:cxn modelId="{9D59EC36-4139-4A59-8402-77DC6360F382}" type="presParOf" srcId="{5FBB1DB3-00D3-4C9B-AF6F-2FB4715B1409}" destId="{271BB089-53F4-453F-AFB4-D08CDD3E9378}" srcOrd="1" destOrd="0" presId="urn:microsoft.com/office/officeart/2005/8/layout/hList6"/>
    <dgm:cxn modelId="{9BBD0568-A1DF-4CB0-8536-5306BE247BFF}" type="presParOf" srcId="{5FBB1DB3-00D3-4C9B-AF6F-2FB4715B1409}" destId="{34452EB4-F126-47E4-8547-B0F826F91497}" srcOrd="2" destOrd="0" presId="urn:microsoft.com/office/officeart/2005/8/layout/hList6"/>
    <dgm:cxn modelId="{C23E4F5E-FF94-46E4-AAA5-0FF1062C0DB6}" type="presParOf" srcId="{5FBB1DB3-00D3-4C9B-AF6F-2FB4715B1409}" destId="{1D7F3EB6-FF8F-4D17-B5A6-87A71DC59BCD}" srcOrd="3" destOrd="0" presId="urn:microsoft.com/office/officeart/2005/8/layout/hList6"/>
    <dgm:cxn modelId="{75223237-7595-4B41-B294-C9630C37B926}" type="presParOf" srcId="{5FBB1DB3-00D3-4C9B-AF6F-2FB4715B1409}" destId="{1B60B5E6-2558-491A-A117-68ED34E874A3}" srcOrd="4" destOrd="0" presId="urn:microsoft.com/office/officeart/2005/8/layout/hList6"/>
    <dgm:cxn modelId="{188F5346-ABB8-4837-8D22-B7D0375CFB24}" type="presParOf" srcId="{5FBB1DB3-00D3-4C9B-AF6F-2FB4715B1409}" destId="{BD74CBB0-14DE-49D7-BBE6-629499B1FF06}" srcOrd="5" destOrd="0" presId="urn:microsoft.com/office/officeart/2005/8/layout/hList6"/>
    <dgm:cxn modelId="{BD724CF1-1D90-46C6-A181-6F413AEC1C6A}" type="presParOf" srcId="{5FBB1DB3-00D3-4C9B-AF6F-2FB4715B1409}" destId="{EE1C717B-6C2F-4209-92B6-A01D50990792}" srcOrd="6" destOrd="0" presId="urn:microsoft.com/office/officeart/2005/8/layout/hList6"/>
    <dgm:cxn modelId="{3193EFB4-40E6-4FCE-A37F-5BAB4BF39C56}" type="presParOf" srcId="{5FBB1DB3-00D3-4C9B-AF6F-2FB4715B1409}" destId="{BB40A46E-A8FD-4389-A1AC-036266A58165}" srcOrd="7" destOrd="0" presId="urn:microsoft.com/office/officeart/2005/8/layout/hList6"/>
    <dgm:cxn modelId="{69FC8C20-EBDD-4C1D-A6CF-E5A5F7A6204E}" type="presParOf" srcId="{5FBB1DB3-00D3-4C9B-AF6F-2FB4715B1409}" destId="{ECF030E6-DBDE-42BA-B3C1-F667F99BB7BC}" srcOrd="8" destOrd="0" presId="urn:microsoft.com/office/officeart/2005/8/layout/hList6"/>
    <dgm:cxn modelId="{E2B828BF-ABF0-4B4C-B2AA-2EB3FE09154B}" type="presParOf" srcId="{5FBB1DB3-00D3-4C9B-AF6F-2FB4715B1409}" destId="{FCF8497F-0AB4-4B29-8980-C9A88E79D4C6}" srcOrd="9" destOrd="0" presId="urn:microsoft.com/office/officeart/2005/8/layout/hList6"/>
    <dgm:cxn modelId="{CC61ECD3-FE28-4755-A779-F5DA8A977C60}" type="presParOf" srcId="{5FBB1DB3-00D3-4C9B-AF6F-2FB4715B1409}" destId="{26D367F5-E432-4E7A-BC28-1CD668F1E00E}" srcOrd="1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325C3A-640E-4146-86C2-279BDB133EBF}">
      <dsp:nvSpPr>
        <dsp:cNvPr id="0" name=""/>
        <dsp:cNvSpPr/>
      </dsp:nvSpPr>
      <dsp:spPr>
        <a:xfrm rot="16200000">
          <a:off x="-2022964" y="2026592"/>
          <a:ext cx="5486400" cy="1433214"/>
        </a:xfrm>
        <a:prstGeom prst="flowChartManualOperation">
          <a:avLst/>
        </a:prstGeom>
        <a:gradFill rotWithShape="1">
          <a:gsLst>
            <a:gs pos="0">
              <a:schemeClr val="dk1">
                <a:tint val="70000"/>
                <a:satMod val="130000"/>
              </a:schemeClr>
            </a:gs>
            <a:gs pos="43000">
              <a:schemeClr val="dk1">
                <a:tint val="44000"/>
                <a:satMod val="165000"/>
              </a:schemeClr>
            </a:gs>
            <a:gs pos="93000">
              <a:schemeClr val="dk1">
                <a:tint val="15000"/>
                <a:satMod val="165000"/>
              </a:schemeClr>
            </a:gs>
            <a:gs pos="100000">
              <a:schemeClr val="dk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dk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dk1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Straight end repayment plan</a:t>
          </a:r>
          <a:endParaRPr lang="en-US" sz="1800" b="1" kern="1200" dirty="0">
            <a:solidFill>
              <a:srgbClr val="002060"/>
            </a:solidFill>
          </a:endParaRPr>
        </a:p>
      </dsp:txBody>
      <dsp:txXfrm rot="16200000">
        <a:off x="-2022964" y="2026592"/>
        <a:ext cx="5486400" cy="1433214"/>
      </dsp:txXfrm>
    </dsp:sp>
    <dsp:sp modelId="{34452EB4-F126-47E4-8547-B0F826F91497}">
      <dsp:nvSpPr>
        <dsp:cNvPr id="0" name=""/>
        <dsp:cNvSpPr/>
      </dsp:nvSpPr>
      <dsp:spPr>
        <a:xfrm rot="16200000">
          <a:off x="-482258" y="2026592"/>
          <a:ext cx="5486400" cy="1433214"/>
        </a:xfrm>
        <a:prstGeom prst="flowChartManualOperation">
          <a:avLst/>
        </a:prstGeom>
        <a:gradFill rotWithShape="1">
          <a:gsLst>
            <a:gs pos="0">
              <a:schemeClr val="accent1">
                <a:tint val="70000"/>
                <a:satMod val="130000"/>
              </a:schemeClr>
            </a:gs>
            <a:gs pos="43000">
              <a:schemeClr val="accent1">
                <a:tint val="44000"/>
                <a:satMod val="165000"/>
              </a:schemeClr>
            </a:gs>
            <a:gs pos="93000">
              <a:schemeClr val="accent1">
                <a:tint val="15000"/>
                <a:satMod val="165000"/>
              </a:schemeClr>
            </a:gs>
            <a:gs pos="100000">
              <a:schemeClr val="accent1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1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Partial </a:t>
          </a:r>
          <a:r>
            <a:rPr lang="en-US" sz="1800" b="1" kern="1200" dirty="0" smtClean="0">
              <a:solidFill>
                <a:srgbClr val="002060"/>
              </a:solidFill>
            </a:rPr>
            <a:t>repayment plan	</a:t>
          </a:r>
          <a:endParaRPr lang="en-US" sz="1800" b="1" kern="1200" dirty="0">
            <a:solidFill>
              <a:srgbClr val="002060"/>
            </a:solidFill>
          </a:endParaRPr>
        </a:p>
      </dsp:txBody>
      <dsp:txXfrm rot="16200000">
        <a:off x="-482258" y="2026592"/>
        <a:ext cx="5486400" cy="1433214"/>
      </dsp:txXfrm>
    </dsp:sp>
    <dsp:sp modelId="{1B60B5E6-2558-491A-A117-68ED34E874A3}">
      <dsp:nvSpPr>
        <dsp:cNvPr id="0" name=""/>
        <dsp:cNvSpPr/>
      </dsp:nvSpPr>
      <dsp:spPr>
        <a:xfrm rot="16200000">
          <a:off x="1058447" y="2026592"/>
          <a:ext cx="5486400" cy="1433214"/>
        </a:xfrm>
        <a:prstGeom prst="flowChartManualOperation">
          <a:avLst/>
        </a:prstGeom>
        <a:gradFill rotWithShape="1">
          <a:gsLst>
            <a:gs pos="0">
              <a:schemeClr val="accent2">
                <a:tint val="70000"/>
                <a:satMod val="130000"/>
              </a:schemeClr>
            </a:gs>
            <a:gs pos="43000">
              <a:schemeClr val="accent2">
                <a:tint val="44000"/>
                <a:satMod val="165000"/>
              </a:schemeClr>
            </a:gs>
            <a:gs pos="93000">
              <a:schemeClr val="accent2">
                <a:tint val="15000"/>
                <a:satMod val="165000"/>
              </a:schemeClr>
            </a:gs>
            <a:gs pos="100000">
              <a:schemeClr val="accent2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2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Amortized </a:t>
          </a:r>
          <a:r>
            <a:rPr lang="en-US" sz="1800" b="1" kern="1200" dirty="0" smtClean="0">
              <a:solidFill>
                <a:srgbClr val="002060"/>
              </a:solidFill>
            </a:rPr>
            <a:t>repayment plan</a:t>
          </a:r>
          <a:endParaRPr lang="en-US" sz="1800" b="1" kern="1200" dirty="0">
            <a:solidFill>
              <a:srgbClr val="002060"/>
            </a:solidFill>
          </a:endParaRPr>
        </a:p>
      </dsp:txBody>
      <dsp:txXfrm rot="16200000">
        <a:off x="1058447" y="2026592"/>
        <a:ext cx="5486400" cy="1433214"/>
      </dsp:txXfrm>
    </dsp:sp>
    <dsp:sp modelId="{EE1C717B-6C2F-4209-92B6-A01D50990792}">
      <dsp:nvSpPr>
        <dsp:cNvPr id="0" name=""/>
        <dsp:cNvSpPr/>
      </dsp:nvSpPr>
      <dsp:spPr>
        <a:xfrm rot="16200000">
          <a:off x="2599152" y="2026592"/>
          <a:ext cx="5486400" cy="1433214"/>
        </a:xfrm>
        <a:prstGeom prst="flowChartManualOperation">
          <a:avLst/>
        </a:prstGeom>
        <a:gradFill rotWithShape="1">
          <a:gsLst>
            <a:gs pos="0">
              <a:schemeClr val="accent3">
                <a:tint val="70000"/>
                <a:satMod val="130000"/>
              </a:schemeClr>
            </a:gs>
            <a:gs pos="43000">
              <a:schemeClr val="accent3">
                <a:tint val="44000"/>
                <a:satMod val="165000"/>
              </a:schemeClr>
            </a:gs>
            <a:gs pos="93000">
              <a:schemeClr val="accent3">
                <a:tint val="15000"/>
                <a:satMod val="165000"/>
              </a:schemeClr>
            </a:gs>
            <a:gs pos="100000">
              <a:schemeClr val="accent3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3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3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Variable </a:t>
          </a:r>
          <a:r>
            <a:rPr lang="en-US" sz="1800" b="1" kern="1200" dirty="0" smtClean="0">
              <a:solidFill>
                <a:srgbClr val="002060"/>
              </a:solidFill>
            </a:rPr>
            <a:t>repayment plan</a:t>
          </a:r>
          <a:endParaRPr lang="en-US" sz="1800" b="1" kern="1200" dirty="0">
            <a:solidFill>
              <a:srgbClr val="002060"/>
            </a:solidFill>
          </a:endParaRPr>
        </a:p>
      </dsp:txBody>
      <dsp:txXfrm rot="16200000">
        <a:off x="2599152" y="2026592"/>
        <a:ext cx="5486400" cy="1433214"/>
      </dsp:txXfrm>
    </dsp:sp>
    <dsp:sp modelId="{ECF030E6-DBDE-42BA-B3C1-F667F99BB7BC}">
      <dsp:nvSpPr>
        <dsp:cNvPr id="0" name=""/>
        <dsp:cNvSpPr/>
      </dsp:nvSpPr>
      <dsp:spPr>
        <a:xfrm rot="16200000">
          <a:off x="4139858" y="2026592"/>
          <a:ext cx="5486400" cy="1433214"/>
        </a:xfrm>
        <a:prstGeom prst="flowChartManualOperation">
          <a:avLst/>
        </a:prstGeom>
        <a:gradFill rotWithShape="1">
          <a:gsLst>
            <a:gs pos="0">
              <a:schemeClr val="accent5">
                <a:tint val="70000"/>
                <a:satMod val="130000"/>
              </a:schemeClr>
            </a:gs>
            <a:gs pos="43000">
              <a:schemeClr val="accent5">
                <a:tint val="44000"/>
                <a:satMod val="165000"/>
              </a:schemeClr>
            </a:gs>
            <a:gs pos="93000">
              <a:schemeClr val="accent5">
                <a:tint val="15000"/>
                <a:satMod val="165000"/>
              </a:schemeClr>
            </a:gs>
            <a:gs pos="100000">
              <a:schemeClr val="accent5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5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5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Optional </a:t>
          </a:r>
          <a:r>
            <a:rPr lang="en-US" sz="1800" b="1" kern="1200" dirty="0" smtClean="0">
              <a:solidFill>
                <a:srgbClr val="002060"/>
              </a:solidFill>
            </a:rPr>
            <a:t>repayment plan</a:t>
          </a:r>
          <a:endParaRPr lang="en-US" sz="1800" b="1" kern="1200" dirty="0">
            <a:solidFill>
              <a:srgbClr val="002060"/>
            </a:solidFill>
          </a:endParaRPr>
        </a:p>
      </dsp:txBody>
      <dsp:txXfrm rot="16200000">
        <a:off x="4139858" y="2026592"/>
        <a:ext cx="5486400" cy="1433214"/>
      </dsp:txXfrm>
    </dsp:sp>
    <dsp:sp modelId="{26D367F5-E432-4E7A-BC28-1CD668F1E00E}">
      <dsp:nvSpPr>
        <dsp:cNvPr id="0" name=""/>
        <dsp:cNvSpPr/>
      </dsp:nvSpPr>
      <dsp:spPr>
        <a:xfrm rot="16200000">
          <a:off x="5680564" y="2026592"/>
          <a:ext cx="5486400" cy="1433214"/>
        </a:xfrm>
        <a:prstGeom prst="flowChartManualOperation">
          <a:avLst/>
        </a:prstGeom>
        <a:gradFill rotWithShape="1">
          <a:gsLst>
            <a:gs pos="0">
              <a:schemeClr val="accent6">
                <a:tint val="70000"/>
                <a:satMod val="130000"/>
              </a:schemeClr>
            </a:gs>
            <a:gs pos="43000">
              <a:schemeClr val="accent6">
                <a:tint val="44000"/>
                <a:satMod val="165000"/>
              </a:schemeClr>
            </a:gs>
            <a:gs pos="93000">
              <a:schemeClr val="accent6">
                <a:tint val="15000"/>
                <a:satMod val="165000"/>
              </a:schemeClr>
            </a:gs>
            <a:gs pos="100000">
              <a:schemeClr val="accent6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 w="9525" cap="flat" cmpd="sng" algn="ctr">
          <a:solidFill>
            <a:schemeClr val="accent6">
              <a:shade val="50000"/>
              <a:satMod val="103000"/>
            </a:schemeClr>
          </a:solidFill>
          <a:prstDash val="solid"/>
        </a:ln>
        <a:effectLst>
          <a:outerShdw blurRad="57150" dist="38100" dir="5400000" algn="ctr" rotWithShape="0">
            <a:schemeClr val="accent6">
              <a:shade val="9000"/>
              <a:satMod val="105000"/>
              <a:alpha val="48000"/>
            </a:scheme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rgbClr val="002060"/>
              </a:solidFill>
            </a:rPr>
            <a:t>Reverse </a:t>
          </a:r>
          <a:r>
            <a:rPr lang="en-US" sz="1800" b="1" kern="1200" dirty="0" smtClean="0">
              <a:solidFill>
                <a:srgbClr val="002060"/>
              </a:solidFill>
            </a:rPr>
            <a:t>repayment plan</a:t>
          </a:r>
          <a:endParaRPr lang="en-US" sz="1800" b="1" kern="1200" dirty="0">
            <a:solidFill>
              <a:srgbClr val="002060"/>
            </a:solidFill>
          </a:endParaRPr>
        </a:p>
      </dsp:txBody>
      <dsp:txXfrm rot="16200000">
        <a:off x="5680564" y="2026592"/>
        <a:ext cx="5486400" cy="1433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9/1/2020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384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CO-OPERATION</a:t>
            </a:r>
            <a:endParaRPr lang="en-US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4958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1" y="2520316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</a:t>
            </a: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 AGRONOMY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Repayment plans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Lump sum repayment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Amortized decreasing repayment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Amortized even repayment 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Variable or quasi variable repayment plan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Future repayment plan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Optional repayment plan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Repayment plans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0" y="1371600"/>
          <a:ext cx="9144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lvl="0"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Straight end </a:t>
            </a:r>
            <a:r>
              <a:rPr lang="en-US" b="1" dirty="0" smtClean="0">
                <a:solidFill>
                  <a:schemeClr val="bg1"/>
                </a:solidFill>
              </a:rPr>
              <a:t>repayment </a:t>
            </a:r>
            <a:r>
              <a:rPr lang="en-US" b="1" dirty="0" smtClean="0">
                <a:solidFill>
                  <a:schemeClr val="bg1"/>
                </a:solidFill>
              </a:rPr>
              <a:t>plan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48800"/>
            <a:ext cx="8610600" cy="1077218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Entire loan amount is to be cleared off after the expiry of stipulated time period.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lvl="0"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Partial </a:t>
            </a:r>
            <a:r>
              <a:rPr lang="en-US" b="1" dirty="0" smtClean="0">
                <a:solidFill>
                  <a:schemeClr val="bg1"/>
                </a:solidFill>
              </a:rPr>
              <a:t>repayment plan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48800"/>
            <a:ext cx="8610600" cy="156966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Also called as Balloon repayment plan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Loan will be done partially over the period of time.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lvl="0"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Amortized </a:t>
            </a:r>
            <a:r>
              <a:rPr lang="en-US" b="1" dirty="0" smtClean="0">
                <a:solidFill>
                  <a:schemeClr val="bg1"/>
                </a:solidFill>
              </a:rPr>
              <a:t>repayment plan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48800"/>
            <a:ext cx="8610600" cy="1569660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has series of installment and of two types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Amortized decreasing repayment plan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Amortized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even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repayment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lvl="0"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lang="en-US" b="1" dirty="0" smtClean="0">
                <a:solidFill>
                  <a:schemeClr val="bg1"/>
                </a:solidFill>
              </a:rPr>
              <a:t>repayment plan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48800"/>
            <a:ext cx="8610600" cy="1569660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Also known as Quasi variable repayment plan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Varies levels of installments are paid by the borrower over the loan period.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lvl="0"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Optional </a:t>
            </a:r>
            <a:r>
              <a:rPr lang="en-US" b="1" dirty="0" smtClean="0">
                <a:solidFill>
                  <a:schemeClr val="bg1"/>
                </a:solidFill>
              </a:rPr>
              <a:t>repayment plan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48800"/>
            <a:ext cx="8610600" cy="107721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Borrower to make payment towards the principal amount in addition to the regular interest.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lvl="0"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Reserve </a:t>
            </a:r>
            <a:r>
              <a:rPr lang="en-US" b="1" dirty="0" smtClean="0">
                <a:solidFill>
                  <a:schemeClr val="bg1"/>
                </a:solidFill>
              </a:rPr>
              <a:t>repayment plan</a:t>
            </a:r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348800"/>
            <a:ext cx="8610600" cy="1569660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Repayment is seen with borrower in areas where there is variability in farm income.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Advantage to both the banker and borrower.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1439</TotalTime>
  <Words>223</Words>
  <Application>Microsoft Office PowerPoint</Application>
  <PresentationFormat>On-screen Show (4:3)</PresentationFormat>
  <Paragraphs>52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PRESENTATION  ON AGRICULTURAL FINANCE  &amp; CO-OPERATION</vt:lpstr>
      <vt:lpstr>Outline</vt:lpstr>
      <vt:lpstr>Repayment plans</vt:lpstr>
      <vt:lpstr>Straight end repayment plan</vt:lpstr>
      <vt:lpstr>Partial repayment plan</vt:lpstr>
      <vt:lpstr>Amortized repayment plan</vt:lpstr>
      <vt:lpstr>Variable repayment plan</vt:lpstr>
      <vt:lpstr>Optional repayment plan</vt:lpstr>
      <vt:lpstr>Reserve repayment plan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613</cp:revision>
  <dcterms:created xsi:type="dcterms:W3CDTF">2017-12-06T06:31:50Z</dcterms:created>
  <dcterms:modified xsi:type="dcterms:W3CDTF">2020-09-01T15:14:33Z</dcterms:modified>
</cp:coreProperties>
</file>