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9"/>
  </p:notesMasterIdLst>
  <p:sldIdLst>
    <p:sldId id="256" r:id="rId2"/>
    <p:sldId id="257" r:id="rId3"/>
    <p:sldId id="260" r:id="rId4"/>
    <p:sldId id="266" r:id="rId5"/>
    <p:sldId id="267" r:id="rId6"/>
    <p:sldId id="269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00FF"/>
    <a:srgbClr val="FF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8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914FA3-83BE-4BC7-8074-16F96A4C00E4}" type="doc">
      <dgm:prSet loTypeId="urn:microsoft.com/office/officeart/2005/8/layout/radial1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A0F1F5E3-FA9C-45ED-963C-7BF964FE4483}">
      <dgm:prSet phldrT="[Text]"/>
      <dgm:spPr>
        <a:solidFill>
          <a:srgbClr val="FFFF00"/>
        </a:solidFill>
        <a:ln w="38100"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r>
            <a:rPr lang="en-US" dirty="0" smtClean="0"/>
            <a:t>RRBs</a:t>
          </a:r>
          <a:endParaRPr lang="en-US" dirty="0"/>
        </a:p>
      </dgm:t>
    </dgm:pt>
    <dgm:pt modelId="{A17A5371-C1E0-4A86-BB54-C86A2D4BDC38}" type="parTrans" cxnId="{B8C30122-14C8-469C-8EB6-CA16D1D8F4CD}">
      <dgm:prSet/>
      <dgm:spPr/>
      <dgm:t>
        <a:bodyPr/>
        <a:lstStyle/>
        <a:p>
          <a:endParaRPr lang="en-US"/>
        </a:p>
      </dgm:t>
    </dgm:pt>
    <dgm:pt modelId="{4DABDE6B-3BD5-4E32-B321-41D072EC9A47}" type="sibTrans" cxnId="{B8C30122-14C8-469C-8EB6-CA16D1D8F4CD}">
      <dgm:prSet/>
      <dgm:spPr/>
      <dgm:t>
        <a:bodyPr/>
        <a:lstStyle/>
        <a:p>
          <a:endParaRPr lang="en-US"/>
        </a:p>
      </dgm:t>
    </dgm:pt>
    <dgm:pt modelId="{858E9941-CDE2-4842-9BD8-7BDFAC3BCD6C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600" b="1" dirty="0" err="1" smtClean="0"/>
            <a:t>Pratham</a:t>
          </a:r>
          <a:r>
            <a:rPr lang="en-US" sz="1600" b="1" dirty="0" smtClean="0"/>
            <a:t> Bank</a:t>
          </a:r>
          <a:endParaRPr lang="en-US" sz="1600" b="1" dirty="0"/>
        </a:p>
      </dgm:t>
    </dgm:pt>
    <dgm:pt modelId="{BDF45179-658A-4E24-BDE8-129B1BADBC9C}" type="parTrans" cxnId="{CF2AF8B7-3F7E-4FE3-9BB9-3C08658C447C}">
      <dgm:prSet/>
      <dgm:spPr/>
      <dgm:t>
        <a:bodyPr/>
        <a:lstStyle/>
        <a:p>
          <a:endParaRPr lang="en-US"/>
        </a:p>
      </dgm:t>
    </dgm:pt>
    <dgm:pt modelId="{E95D02C5-AD09-4828-9118-BE28DA0428DA}" type="sibTrans" cxnId="{CF2AF8B7-3F7E-4FE3-9BB9-3C08658C447C}">
      <dgm:prSet/>
      <dgm:spPr/>
      <dgm:t>
        <a:bodyPr/>
        <a:lstStyle/>
        <a:p>
          <a:endParaRPr lang="en-US"/>
        </a:p>
      </dgm:t>
    </dgm:pt>
    <dgm:pt modelId="{2654763D-775F-4E3D-A183-1267A8BA1AE9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600" b="1" dirty="0" smtClean="0"/>
            <a:t>Gorakhpur</a:t>
          </a:r>
        </a:p>
        <a:p>
          <a:r>
            <a:rPr lang="en-US" sz="1600" b="1" dirty="0" smtClean="0"/>
            <a:t>Bank</a:t>
          </a:r>
          <a:endParaRPr lang="en-US" sz="1600" b="1" dirty="0"/>
        </a:p>
      </dgm:t>
    </dgm:pt>
    <dgm:pt modelId="{DD452A6B-2628-47A9-8E07-F1528A5996B5}" type="parTrans" cxnId="{F05736A8-412A-46CA-A559-652CCD800887}">
      <dgm:prSet/>
      <dgm:spPr/>
      <dgm:t>
        <a:bodyPr/>
        <a:lstStyle/>
        <a:p>
          <a:endParaRPr lang="en-US"/>
        </a:p>
      </dgm:t>
    </dgm:pt>
    <dgm:pt modelId="{CA5F22CA-F73B-4DE8-8695-E8220AE6247F}" type="sibTrans" cxnId="{F05736A8-412A-46CA-A559-652CCD800887}">
      <dgm:prSet/>
      <dgm:spPr/>
      <dgm:t>
        <a:bodyPr/>
        <a:lstStyle/>
        <a:p>
          <a:endParaRPr lang="en-US"/>
        </a:p>
      </dgm:t>
    </dgm:pt>
    <dgm:pt modelId="{A2B93C92-D2C8-4CA9-BA02-77FAA4CDD34F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600" b="1" dirty="0" smtClean="0"/>
            <a:t>Haryana </a:t>
          </a:r>
          <a:r>
            <a:rPr lang="en-US" sz="1600" b="1" dirty="0" err="1" smtClean="0"/>
            <a:t>Kshetriya</a:t>
          </a:r>
          <a:endParaRPr lang="en-US" sz="1600" b="1" dirty="0" smtClean="0"/>
        </a:p>
        <a:p>
          <a:r>
            <a:rPr lang="en-US" sz="1600" b="1" dirty="0" smtClean="0"/>
            <a:t>Bank</a:t>
          </a:r>
          <a:endParaRPr lang="en-US" sz="2000" b="1" dirty="0"/>
        </a:p>
      </dgm:t>
    </dgm:pt>
    <dgm:pt modelId="{C868F56E-34B6-452B-92F7-3ABC346BDAB8}" type="parTrans" cxnId="{B61D282A-5B17-4246-B338-9152CE4A6B3C}">
      <dgm:prSet/>
      <dgm:spPr/>
      <dgm:t>
        <a:bodyPr/>
        <a:lstStyle/>
        <a:p>
          <a:endParaRPr lang="en-US"/>
        </a:p>
      </dgm:t>
    </dgm:pt>
    <dgm:pt modelId="{21C63548-87E5-4C68-87D2-2A2453145D8D}" type="sibTrans" cxnId="{B61D282A-5B17-4246-B338-9152CE4A6B3C}">
      <dgm:prSet/>
      <dgm:spPr/>
      <dgm:t>
        <a:bodyPr/>
        <a:lstStyle/>
        <a:p>
          <a:endParaRPr lang="en-US"/>
        </a:p>
      </dgm:t>
    </dgm:pt>
    <dgm:pt modelId="{B31AD2AE-9C2A-4422-9E14-F080D056A349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err="1" smtClean="0"/>
            <a:t>Jaipur</a:t>
          </a:r>
          <a:r>
            <a:rPr lang="en-US" sz="1800" b="1" dirty="0" smtClean="0"/>
            <a:t>  N. A. </a:t>
          </a:r>
          <a:r>
            <a:rPr lang="en-US" sz="1400" b="1" dirty="0" err="1" smtClean="0"/>
            <a:t>grammeena</a:t>
          </a:r>
          <a:r>
            <a:rPr lang="en-US" sz="1400" b="1" dirty="0" smtClean="0"/>
            <a:t> </a:t>
          </a:r>
          <a:endParaRPr lang="en-US" sz="1800" b="1" dirty="0" smtClean="0"/>
        </a:p>
        <a:p>
          <a:r>
            <a:rPr lang="en-US" sz="1800" b="1" dirty="0" smtClean="0"/>
            <a:t>bank</a:t>
          </a:r>
        </a:p>
      </dgm:t>
    </dgm:pt>
    <dgm:pt modelId="{F274F546-4CCA-45ED-BE55-49BB4FDD3C50}" type="parTrans" cxnId="{2A769B96-CF3C-4138-9199-A323F8A66B08}">
      <dgm:prSet/>
      <dgm:spPr/>
      <dgm:t>
        <a:bodyPr/>
        <a:lstStyle/>
        <a:p>
          <a:endParaRPr lang="en-US"/>
        </a:p>
      </dgm:t>
    </dgm:pt>
    <dgm:pt modelId="{C40DB8EB-9292-47BD-9F5F-351FF2CFA72C}" type="sibTrans" cxnId="{2A769B96-CF3C-4138-9199-A323F8A66B08}">
      <dgm:prSet/>
      <dgm:spPr/>
      <dgm:t>
        <a:bodyPr/>
        <a:lstStyle/>
        <a:p>
          <a:endParaRPr lang="en-US"/>
        </a:p>
      </dgm:t>
    </dgm:pt>
    <dgm:pt modelId="{10C480E4-E4E2-413E-97F0-F23D1C5746F0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2000" b="1" dirty="0" smtClean="0"/>
            <a:t>Gaur </a:t>
          </a:r>
          <a:r>
            <a:rPr lang="en-US" sz="1600" b="1" dirty="0" err="1" smtClean="0"/>
            <a:t>Grameena</a:t>
          </a:r>
          <a:r>
            <a:rPr lang="en-US" sz="1600" b="1" dirty="0" smtClean="0"/>
            <a:t> </a:t>
          </a:r>
          <a:endParaRPr lang="en-US" sz="2000" b="1" dirty="0" smtClean="0"/>
        </a:p>
        <a:p>
          <a:r>
            <a:rPr lang="en-US" sz="2000" b="1" dirty="0" smtClean="0"/>
            <a:t>Bank</a:t>
          </a:r>
          <a:endParaRPr lang="en-US" sz="2000" b="1" dirty="0"/>
        </a:p>
      </dgm:t>
    </dgm:pt>
    <dgm:pt modelId="{CDE99987-AACA-4154-B200-5999B47830B9}" type="parTrans" cxnId="{2720F751-D209-4AD9-8914-D76B2974E9F6}">
      <dgm:prSet/>
      <dgm:spPr/>
      <dgm:t>
        <a:bodyPr/>
        <a:lstStyle/>
        <a:p>
          <a:endParaRPr lang="en-US"/>
        </a:p>
      </dgm:t>
    </dgm:pt>
    <dgm:pt modelId="{CF5E1F97-BD29-451C-8C9F-AC2E39746D35}" type="sibTrans" cxnId="{2720F751-D209-4AD9-8914-D76B2974E9F6}">
      <dgm:prSet/>
      <dgm:spPr/>
      <dgm:t>
        <a:bodyPr/>
        <a:lstStyle/>
        <a:p>
          <a:endParaRPr lang="en-US"/>
        </a:p>
      </dgm:t>
    </dgm:pt>
    <dgm:pt modelId="{0121CEF0-456A-46AB-A813-BD533E3196DF}" type="pres">
      <dgm:prSet presAssocID="{DA914FA3-83BE-4BC7-8074-16F96A4C00E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51A6966-8825-450D-9459-74F076DAF66E}" type="pres">
      <dgm:prSet presAssocID="{A0F1F5E3-FA9C-45ED-963C-7BF964FE4483}" presName="centerShape" presStyleLbl="node0" presStyleIdx="0" presStyleCnt="1" custScaleX="126828" custScaleY="134782" custLinFactNeighborY="7306"/>
      <dgm:spPr/>
      <dgm:t>
        <a:bodyPr/>
        <a:lstStyle/>
        <a:p>
          <a:endParaRPr lang="en-US"/>
        </a:p>
      </dgm:t>
    </dgm:pt>
    <dgm:pt modelId="{23D24FB5-8438-4DC5-943C-75A747146333}" type="pres">
      <dgm:prSet presAssocID="{BDF45179-658A-4E24-BDE8-129B1BADBC9C}" presName="Name9" presStyleLbl="parChTrans1D2" presStyleIdx="0" presStyleCnt="5"/>
      <dgm:spPr/>
      <dgm:t>
        <a:bodyPr/>
        <a:lstStyle/>
        <a:p>
          <a:endParaRPr lang="en-US"/>
        </a:p>
      </dgm:t>
    </dgm:pt>
    <dgm:pt modelId="{704C6CB2-8272-428A-9458-ED817BE54917}" type="pres">
      <dgm:prSet presAssocID="{BDF45179-658A-4E24-BDE8-129B1BADBC9C}" presName="connTx" presStyleLbl="parChTrans1D2" presStyleIdx="0" presStyleCnt="5"/>
      <dgm:spPr/>
      <dgm:t>
        <a:bodyPr/>
        <a:lstStyle/>
        <a:p>
          <a:endParaRPr lang="en-US"/>
        </a:p>
      </dgm:t>
    </dgm:pt>
    <dgm:pt modelId="{972211E3-5EA3-4892-98EA-C8FD7AC85114}" type="pres">
      <dgm:prSet presAssocID="{858E9941-CDE2-4842-9BD8-7BDFAC3BCD6C}" presName="node" presStyleLbl="node1" presStyleIdx="0" presStyleCnt="5" custScaleX="133500" custScaleY="1026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39790A-082B-43AB-9892-EB63B6902FFF}" type="pres">
      <dgm:prSet presAssocID="{DD452A6B-2628-47A9-8E07-F1528A5996B5}" presName="Name9" presStyleLbl="parChTrans1D2" presStyleIdx="1" presStyleCnt="5"/>
      <dgm:spPr/>
      <dgm:t>
        <a:bodyPr/>
        <a:lstStyle/>
        <a:p>
          <a:endParaRPr lang="en-US"/>
        </a:p>
      </dgm:t>
    </dgm:pt>
    <dgm:pt modelId="{E1FE1389-D519-41EF-9838-CF6892B1C41F}" type="pres">
      <dgm:prSet presAssocID="{DD452A6B-2628-47A9-8E07-F1528A5996B5}" presName="connTx" presStyleLbl="parChTrans1D2" presStyleIdx="1" presStyleCnt="5"/>
      <dgm:spPr/>
      <dgm:t>
        <a:bodyPr/>
        <a:lstStyle/>
        <a:p>
          <a:endParaRPr lang="en-US"/>
        </a:p>
      </dgm:t>
    </dgm:pt>
    <dgm:pt modelId="{52394499-5322-4D9E-9D47-F67304F8A5F6}" type="pres">
      <dgm:prSet presAssocID="{2654763D-775F-4E3D-A183-1267A8BA1AE9}" presName="node" presStyleLbl="node1" presStyleIdx="1" presStyleCnt="5" custScaleX="133499" custScaleY="105049" custRadScaleRad="158381" custRadScaleInc="-67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648BC2-C1CC-42A5-AF25-491FA59C2571}" type="pres">
      <dgm:prSet presAssocID="{CDE99987-AACA-4154-B200-5999B47830B9}" presName="Name9" presStyleLbl="parChTrans1D2" presStyleIdx="2" presStyleCnt="5"/>
      <dgm:spPr/>
      <dgm:t>
        <a:bodyPr/>
        <a:lstStyle/>
        <a:p>
          <a:endParaRPr lang="en-US"/>
        </a:p>
      </dgm:t>
    </dgm:pt>
    <dgm:pt modelId="{ACDF6686-39FC-42FC-982C-860192629F12}" type="pres">
      <dgm:prSet presAssocID="{CDE99987-AACA-4154-B200-5999B47830B9}" presName="connTx" presStyleLbl="parChTrans1D2" presStyleIdx="2" presStyleCnt="5"/>
      <dgm:spPr/>
      <dgm:t>
        <a:bodyPr/>
        <a:lstStyle/>
        <a:p>
          <a:endParaRPr lang="en-US"/>
        </a:p>
      </dgm:t>
    </dgm:pt>
    <dgm:pt modelId="{B548D06C-0FFF-47FA-9D67-3B51CFA0E585}" type="pres">
      <dgm:prSet presAssocID="{10C480E4-E4E2-413E-97F0-F23D1C5746F0}" presName="node" presStyleLbl="node1" presStyleIdx="2" presStyleCnt="5" custScaleX="127490" custScaleY="109627" custRadScaleRad="156175" custRadScaleInc="-545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162AFE-BA9B-440E-BE67-9B616CB0B7E6}" type="pres">
      <dgm:prSet presAssocID="{C868F56E-34B6-452B-92F7-3ABC346BDAB8}" presName="Name9" presStyleLbl="parChTrans1D2" presStyleIdx="3" presStyleCnt="5"/>
      <dgm:spPr/>
      <dgm:t>
        <a:bodyPr/>
        <a:lstStyle/>
        <a:p>
          <a:endParaRPr lang="en-US"/>
        </a:p>
      </dgm:t>
    </dgm:pt>
    <dgm:pt modelId="{E46F1D7C-6548-4B6A-AF9A-8B1B9E61BB1E}" type="pres">
      <dgm:prSet presAssocID="{C868F56E-34B6-452B-92F7-3ABC346BDAB8}" presName="connTx" presStyleLbl="parChTrans1D2" presStyleIdx="3" presStyleCnt="5"/>
      <dgm:spPr/>
      <dgm:t>
        <a:bodyPr/>
        <a:lstStyle/>
        <a:p>
          <a:endParaRPr lang="en-US"/>
        </a:p>
      </dgm:t>
    </dgm:pt>
    <dgm:pt modelId="{B77F5AA7-15E2-40AE-8A8E-FD987B2CA207}" type="pres">
      <dgm:prSet presAssocID="{A2B93C92-D2C8-4CA9-BA02-77FAA4CDD34F}" presName="node" presStyleLbl="node1" presStyleIdx="3" presStyleCnt="5" custScaleX="140172" custScaleY="101347" custRadScaleRad="145372" custRadScaleInc="622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FEEA69-284D-402B-91EE-B56D456FEF66}" type="pres">
      <dgm:prSet presAssocID="{F274F546-4CCA-45ED-BE55-49BB4FDD3C50}" presName="Name9" presStyleLbl="parChTrans1D2" presStyleIdx="4" presStyleCnt="5"/>
      <dgm:spPr/>
      <dgm:t>
        <a:bodyPr/>
        <a:lstStyle/>
        <a:p>
          <a:endParaRPr lang="en-US"/>
        </a:p>
      </dgm:t>
    </dgm:pt>
    <dgm:pt modelId="{E4ED22BA-E733-46DC-8917-260348CD25FA}" type="pres">
      <dgm:prSet presAssocID="{F274F546-4CCA-45ED-BE55-49BB4FDD3C50}" presName="connTx" presStyleLbl="parChTrans1D2" presStyleIdx="4" presStyleCnt="5"/>
      <dgm:spPr/>
      <dgm:t>
        <a:bodyPr/>
        <a:lstStyle/>
        <a:p>
          <a:endParaRPr lang="en-US"/>
        </a:p>
      </dgm:t>
    </dgm:pt>
    <dgm:pt modelId="{2BC10E78-3A17-4ABF-85BF-49C5CFE0A20B}" type="pres">
      <dgm:prSet presAssocID="{B31AD2AE-9C2A-4422-9E14-F080D056A349}" presName="node" presStyleLbl="node1" presStyleIdx="4" presStyleCnt="5" custScaleX="152854" custScaleY="126944" custRadScaleRad="137586" custRadScaleInc="-139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10FBE16-0B92-420F-9C62-847806401325}" type="presOf" srcId="{10C480E4-E4E2-413E-97F0-F23D1C5746F0}" destId="{B548D06C-0FFF-47FA-9D67-3B51CFA0E585}" srcOrd="0" destOrd="0" presId="urn:microsoft.com/office/officeart/2005/8/layout/radial1"/>
    <dgm:cxn modelId="{56136C73-1A1E-461D-A25E-7D0821E3FC78}" type="presOf" srcId="{DD452A6B-2628-47A9-8E07-F1528A5996B5}" destId="{E1FE1389-D519-41EF-9838-CF6892B1C41F}" srcOrd="1" destOrd="0" presId="urn:microsoft.com/office/officeart/2005/8/layout/radial1"/>
    <dgm:cxn modelId="{B739D9C0-D1CD-42A0-834E-1271CA2E17C8}" type="presOf" srcId="{2654763D-775F-4E3D-A183-1267A8BA1AE9}" destId="{52394499-5322-4D9E-9D47-F67304F8A5F6}" srcOrd="0" destOrd="0" presId="urn:microsoft.com/office/officeart/2005/8/layout/radial1"/>
    <dgm:cxn modelId="{339BD36C-E4E8-4D5D-8805-5CED05D393AF}" type="presOf" srcId="{C868F56E-34B6-452B-92F7-3ABC346BDAB8}" destId="{AA162AFE-BA9B-440E-BE67-9B616CB0B7E6}" srcOrd="0" destOrd="0" presId="urn:microsoft.com/office/officeart/2005/8/layout/radial1"/>
    <dgm:cxn modelId="{E83BB37B-FDAB-4CEF-9DD4-40868822B694}" type="presOf" srcId="{DD452A6B-2628-47A9-8E07-F1528A5996B5}" destId="{4239790A-082B-43AB-9892-EB63B6902FFF}" srcOrd="0" destOrd="0" presId="urn:microsoft.com/office/officeart/2005/8/layout/radial1"/>
    <dgm:cxn modelId="{F05736A8-412A-46CA-A559-652CCD800887}" srcId="{A0F1F5E3-FA9C-45ED-963C-7BF964FE4483}" destId="{2654763D-775F-4E3D-A183-1267A8BA1AE9}" srcOrd="1" destOrd="0" parTransId="{DD452A6B-2628-47A9-8E07-F1528A5996B5}" sibTransId="{CA5F22CA-F73B-4DE8-8695-E8220AE6247F}"/>
    <dgm:cxn modelId="{0E86A3F9-55E6-4D2D-B4E6-4F666DF99B44}" type="presOf" srcId="{CDE99987-AACA-4154-B200-5999B47830B9}" destId="{02648BC2-C1CC-42A5-AF25-491FA59C2571}" srcOrd="0" destOrd="0" presId="urn:microsoft.com/office/officeart/2005/8/layout/radial1"/>
    <dgm:cxn modelId="{97E5CAB6-D05D-4ED0-A818-0CA34304C90B}" type="presOf" srcId="{C868F56E-34B6-452B-92F7-3ABC346BDAB8}" destId="{E46F1D7C-6548-4B6A-AF9A-8B1B9E61BB1E}" srcOrd="1" destOrd="0" presId="urn:microsoft.com/office/officeart/2005/8/layout/radial1"/>
    <dgm:cxn modelId="{CF2AF8B7-3F7E-4FE3-9BB9-3C08658C447C}" srcId="{A0F1F5E3-FA9C-45ED-963C-7BF964FE4483}" destId="{858E9941-CDE2-4842-9BD8-7BDFAC3BCD6C}" srcOrd="0" destOrd="0" parTransId="{BDF45179-658A-4E24-BDE8-129B1BADBC9C}" sibTransId="{E95D02C5-AD09-4828-9118-BE28DA0428DA}"/>
    <dgm:cxn modelId="{F1E4427C-09CE-46B8-827F-3144DE85CD1C}" type="presOf" srcId="{BDF45179-658A-4E24-BDE8-129B1BADBC9C}" destId="{23D24FB5-8438-4DC5-943C-75A747146333}" srcOrd="0" destOrd="0" presId="urn:microsoft.com/office/officeart/2005/8/layout/radial1"/>
    <dgm:cxn modelId="{0315E931-92EC-4207-B0F3-39B0B352B5F3}" type="presOf" srcId="{BDF45179-658A-4E24-BDE8-129B1BADBC9C}" destId="{704C6CB2-8272-428A-9458-ED817BE54917}" srcOrd="1" destOrd="0" presId="urn:microsoft.com/office/officeart/2005/8/layout/radial1"/>
    <dgm:cxn modelId="{0F1832C8-F4B1-457B-824B-0E6EF229E347}" type="presOf" srcId="{DA914FA3-83BE-4BC7-8074-16F96A4C00E4}" destId="{0121CEF0-456A-46AB-A813-BD533E3196DF}" srcOrd="0" destOrd="0" presId="urn:microsoft.com/office/officeart/2005/8/layout/radial1"/>
    <dgm:cxn modelId="{2720F751-D209-4AD9-8914-D76B2974E9F6}" srcId="{A0F1F5E3-FA9C-45ED-963C-7BF964FE4483}" destId="{10C480E4-E4E2-413E-97F0-F23D1C5746F0}" srcOrd="2" destOrd="0" parTransId="{CDE99987-AACA-4154-B200-5999B47830B9}" sibTransId="{CF5E1F97-BD29-451C-8C9F-AC2E39746D35}"/>
    <dgm:cxn modelId="{B8C30122-14C8-469C-8EB6-CA16D1D8F4CD}" srcId="{DA914FA3-83BE-4BC7-8074-16F96A4C00E4}" destId="{A0F1F5E3-FA9C-45ED-963C-7BF964FE4483}" srcOrd="0" destOrd="0" parTransId="{A17A5371-C1E0-4A86-BB54-C86A2D4BDC38}" sibTransId="{4DABDE6B-3BD5-4E32-B321-41D072EC9A47}"/>
    <dgm:cxn modelId="{77BE66ED-73AD-4220-8973-F9F8A9E6168A}" type="presOf" srcId="{858E9941-CDE2-4842-9BD8-7BDFAC3BCD6C}" destId="{972211E3-5EA3-4892-98EA-C8FD7AC85114}" srcOrd="0" destOrd="0" presId="urn:microsoft.com/office/officeart/2005/8/layout/radial1"/>
    <dgm:cxn modelId="{B61D282A-5B17-4246-B338-9152CE4A6B3C}" srcId="{A0F1F5E3-FA9C-45ED-963C-7BF964FE4483}" destId="{A2B93C92-D2C8-4CA9-BA02-77FAA4CDD34F}" srcOrd="3" destOrd="0" parTransId="{C868F56E-34B6-452B-92F7-3ABC346BDAB8}" sibTransId="{21C63548-87E5-4C68-87D2-2A2453145D8D}"/>
    <dgm:cxn modelId="{C05991AC-DC52-4791-A7D6-FD06A8D27E7D}" type="presOf" srcId="{B31AD2AE-9C2A-4422-9E14-F080D056A349}" destId="{2BC10E78-3A17-4ABF-85BF-49C5CFE0A20B}" srcOrd="0" destOrd="0" presId="urn:microsoft.com/office/officeart/2005/8/layout/radial1"/>
    <dgm:cxn modelId="{2A769B96-CF3C-4138-9199-A323F8A66B08}" srcId="{A0F1F5E3-FA9C-45ED-963C-7BF964FE4483}" destId="{B31AD2AE-9C2A-4422-9E14-F080D056A349}" srcOrd="4" destOrd="0" parTransId="{F274F546-4CCA-45ED-BE55-49BB4FDD3C50}" sibTransId="{C40DB8EB-9292-47BD-9F5F-351FF2CFA72C}"/>
    <dgm:cxn modelId="{7333C8EC-F0A0-4380-8302-58EB3B22C01F}" type="presOf" srcId="{F274F546-4CCA-45ED-BE55-49BB4FDD3C50}" destId="{E4ED22BA-E733-46DC-8917-260348CD25FA}" srcOrd="1" destOrd="0" presId="urn:microsoft.com/office/officeart/2005/8/layout/radial1"/>
    <dgm:cxn modelId="{731CD6DF-B2C6-4742-9C67-659209F14F5A}" type="presOf" srcId="{F274F546-4CCA-45ED-BE55-49BB4FDD3C50}" destId="{FCFEEA69-284D-402B-91EE-B56D456FEF66}" srcOrd="0" destOrd="0" presId="urn:microsoft.com/office/officeart/2005/8/layout/radial1"/>
    <dgm:cxn modelId="{BAFC5710-E2A5-42EB-9243-E96B2D72B2DC}" type="presOf" srcId="{CDE99987-AACA-4154-B200-5999B47830B9}" destId="{ACDF6686-39FC-42FC-982C-860192629F12}" srcOrd="1" destOrd="0" presId="urn:microsoft.com/office/officeart/2005/8/layout/radial1"/>
    <dgm:cxn modelId="{148DB0D9-1381-47D6-8690-EEBC1D4F435C}" type="presOf" srcId="{A2B93C92-D2C8-4CA9-BA02-77FAA4CDD34F}" destId="{B77F5AA7-15E2-40AE-8A8E-FD987B2CA207}" srcOrd="0" destOrd="0" presId="urn:microsoft.com/office/officeart/2005/8/layout/radial1"/>
    <dgm:cxn modelId="{EA529893-2FA4-4A01-9CE0-7D9DA7FD72D3}" type="presOf" srcId="{A0F1F5E3-FA9C-45ED-963C-7BF964FE4483}" destId="{851A6966-8825-450D-9459-74F076DAF66E}" srcOrd="0" destOrd="0" presId="urn:microsoft.com/office/officeart/2005/8/layout/radial1"/>
    <dgm:cxn modelId="{1EEEE971-4EFD-4444-A53E-BACBB05C7651}" type="presParOf" srcId="{0121CEF0-456A-46AB-A813-BD533E3196DF}" destId="{851A6966-8825-450D-9459-74F076DAF66E}" srcOrd="0" destOrd="0" presId="urn:microsoft.com/office/officeart/2005/8/layout/radial1"/>
    <dgm:cxn modelId="{BBB829E9-F6D7-4B88-BC33-E38DD9266593}" type="presParOf" srcId="{0121CEF0-456A-46AB-A813-BD533E3196DF}" destId="{23D24FB5-8438-4DC5-943C-75A747146333}" srcOrd="1" destOrd="0" presId="urn:microsoft.com/office/officeart/2005/8/layout/radial1"/>
    <dgm:cxn modelId="{2C407E52-81EA-4919-9AC4-F590422C8118}" type="presParOf" srcId="{23D24FB5-8438-4DC5-943C-75A747146333}" destId="{704C6CB2-8272-428A-9458-ED817BE54917}" srcOrd="0" destOrd="0" presId="urn:microsoft.com/office/officeart/2005/8/layout/radial1"/>
    <dgm:cxn modelId="{01BA026A-65EE-4BC1-8FD8-0CA5A241C8E1}" type="presParOf" srcId="{0121CEF0-456A-46AB-A813-BD533E3196DF}" destId="{972211E3-5EA3-4892-98EA-C8FD7AC85114}" srcOrd="2" destOrd="0" presId="urn:microsoft.com/office/officeart/2005/8/layout/radial1"/>
    <dgm:cxn modelId="{16B1E776-37F1-4EA3-89FE-39B917D69DDF}" type="presParOf" srcId="{0121CEF0-456A-46AB-A813-BD533E3196DF}" destId="{4239790A-082B-43AB-9892-EB63B6902FFF}" srcOrd="3" destOrd="0" presId="urn:microsoft.com/office/officeart/2005/8/layout/radial1"/>
    <dgm:cxn modelId="{2EBF1A06-B6A5-455C-8CE4-B0EE6ED46863}" type="presParOf" srcId="{4239790A-082B-43AB-9892-EB63B6902FFF}" destId="{E1FE1389-D519-41EF-9838-CF6892B1C41F}" srcOrd="0" destOrd="0" presId="urn:microsoft.com/office/officeart/2005/8/layout/radial1"/>
    <dgm:cxn modelId="{4CB36015-C977-4F1F-9281-2CFCBA37F639}" type="presParOf" srcId="{0121CEF0-456A-46AB-A813-BD533E3196DF}" destId="{52394499-5322-4D9E-9D47-F67304F8A5F6}" srcOrd="4" destOrd="0" presId="urn:microsoft.com/office/officeart/2005/8/layout/radial1"/>
    <dgm:cxn modelId="{41FF1AF5-AE9F-42B3-AC53-49FC23AA2E8C}" type="presParOf" srcId="{0121CEF0-456A-46AB-A813-BD533E3196DF}" destId="{02648BC2-C1CC-42A5-AF25-491FA59C2571}" srcOrd="5" destOrd="0" presId="urn:microsoft.com/office/officeart/2005/8/layout/radial1"/>
    <dgm:cxn modelId="{218278B6-CEA2-470C-A76D-5FE344B93EF6}" type="presParOf" srcId="{02648BC2-C1CC-42A5-AF25-491FA59C2571}" destId="{ACDF6686-39FC-42FC-982C-860192629F12}" srcOrd="0" destOrd="0" presId="urn:microsoft.com/office/officeart/2005/8/layout/radial1"/>
    <dgm:cxn modelId="{DE323FA2-1D2C-4DD1-B3A2-D73283045FE7}" type="presParOf" srcId="{0121CEF0-456A-46AB-A813-BD533E3196DF}" destId="{B548D06C-0FFF-47FA-9D67-3B51CFA0E585}" srcOrd="6" destOrd="0" presId="urn:microsoft.com/office/officeart/2005/8/layout/radial1"/>
    <dgm:cxn modelId="{1D383CE7-C519-4973-869A-2185996B0C50}" type="presParOf" srcId="{0121CEF0-456A-46AB-A813-BD533E3196DF}" destId="{AA162AFE-BA9B-440E-BE67-9B616CB0B7E6}" srcOrd="7" destOrd="0" presId="urn:microsoft.com/office/officeart/2005/8/layout/radial1"/>
    <dgm:cxn modelId="{6716FE40-EDAA-4BE3-ADCD-9C2C81DEBA72}" type="presParOf" srcId="{AA162AFE-BA9B-440E-BE67-9B616CB0B7E6}" destId="{E46F1D7C-6548-4B6A-AF9A-8B1B9E61BB1E}" srcOrd="0" destOrd="0" presId="urn:microsoft.com/office/officeart/2005/8/layout/radial1"/>
    <dgm:cxn modelId="{CB6B283D-4D28-4397-BB7F-4DF7033C03AA}" type="presParOf" srcId="{0121CEF0-456A-46AB-A813-BD533E3196DF}" destId="{B77F5AA7-15E2-40AE-8A8E-FD987B2CA207}" srcOrd="8" destOrd="0" presId="urn:microsoft.com/office/officeart/2005/8/layout/radial1"/>
    <dgm:cxn modelId="{F7DCACFA-FC75-4F3E-B2A3-C6344E12EAD8}" type="presParOf" srcId="{0121CEF0-456A-46AB-A813-BD533E3196DF}" destId="{FCFEEA69-284D-402B-91EE-B56D456FEF66}" srcOrd="9" destOrd="0" presId="urn:microsoft.com/office/officeart/2005/8/layout/radial1"/>
    <dgm:cxn modelId="{30233C0C-E478-499C-A4D5-FFCB5990204A}" type="presParOf" srcId="{FCFEEA69-284D-402B-91EE-B56D456FEF66}" destId="{E4ED22BA-E733-46DC-8917-260348CD25FA}" srcOrd="0" destOrd="0" presId="urn:microsoft.com/office/officeart/2005/8/layout/radial1"/>
    <dgm:cxn modelId="{E532C8AB-DF3E-4B93-8768-2DFEBEF74C9E}" type="presParOf" srcId="{0121CEF0-456A-46AB-A813-BD533E3196DF}" destId="{2BC10E78-3A17-4ABF-85BF-49C5CFE0A20B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51A6966-8825-450D-9459-74F076DAF66E}">
      <dsp:nvSpPr>
        <dsp:cNvPr id="0" name=""/>
        <dsp:cNvSpPr/>
      </dsp:nvSpPr>
      <dsp:spPr>
        <a:xfrm>
          <a:off x="3106143" y="1579341"/>
          <a:ext cx="1523999" cy="1619577"/>
        </a:xfrm>
        <a:prstGeom prst="ellipse">
          <a:avLst/>
        </a:prstGeom>
        <a:solidFill>
          <a:srgbClr val="FFFF00"/>
        </a:solidFill>
        <a:ln w="38100" cap="flat" cmpd="sng" algn="ctr">
          <a:solidFill>
            <a:schemeClr val="tx1">
              <a:lumMod val="75000"/>
              <a:lumOff val="2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RRBs</a:t>
          </a:r>
          <a:endParaRPr lang="en-US" sz="3500" kern="1200" dirty="0"/>
        </a:p>
      </dsp:txBody>
      <dsp:txXfrm>
        <a:off x="3106143" y="1579341"/>
        <a:ext cx="1523999" cy="1619577"/>
      </dsp:txXfrm>
    </dsp:sp>
    <dsp:sp modelId="{23D24FB5-8438-4DC5-943C-75A747146333}">
      <dsp:nvSpPr>
        <dsp:cNvPr id="0" name=""/>
        <dsp:cNvSpPr/>
      </dsp:nvSpPr>
      <dsp:spPr>
        <a:xfrm rot="16200000">
          <a:off x="3684977" y="1381983"/>
          <a:ext cx="366332" cy="28384"/>
        </a:xfrm>
        <a:custGeom>
          <a:avLst/>
          <a:gdLst/>
          <a:ahLst/>
          <a:cxnLst/>
          <a:rect l="0" t="0" r="0" b="0"/>
          <a:pathLst>
            <a:path>
              <a:moveTo>
                <a:pt x="0" y="14192"/>
              </a:moveTo>
              <a:lnTo>
                <a:pt x="366332" y="14192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6200000">
        <a:off x="3858985" y="1387017"/>
        <a:ext cx="18316" cy="18316"/>
      </dsp:txXfrm>
    </dsp:sp>
    <dsp:sp modelId="{972211E3-5EA3-4892-98EA-C8FD7AC85114}">
      <dsp:nvSpPr>
        <dsp:cNvPr id="0" name=""/>
        <dsp:cNvSpPr/>
      </dsp:nvSpPr>
      <dsp:spPr>
        <a:xfrm>
          <a:off x="3066057" y="-20857"/>
          <a:ext cx="1604172" cy="1233866"/>
        </a:xfrm>
        <a:prstGeom prst="ellipse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/>
            <a:t>Pratham</a:t>
          </a:r>
          <a:r>
            <a:rPr lang="en-US" sz="1600" b="1" kern="1200" dirty="0" smtClean="0"/>
            <a:t> Bank</a:t>
          </a:r>
          <a:endParaRPr lang="en-US" sz="1600" b="1" kern="1200" dirty="0"/>
        </a:p>
      </dsp:txBody>
      <dsp:txXfrm>
        <a:off x="3066057" y="-20857"/>
        <a:ext cx="1604172" cy="1233866"/>
      </dsp:txXfrm>
    </dsp:sp>
    <dsp:sp modelId="{4239790A-082B-43AB-9892-EB63B6902FFF}">
      <dsp:nvSpPr>
        <dsp:cNvPr id="0" name=""/>
        <dsp:cNvSpPr/>
      </dsp:nvSpPr>
      <dsp:spPr>
        <a:xfrm rot="20087596">
          <a:off x="4515548" y="1826444"/>
          <a:ext cx="1035698" cy="28384"/>
        </a:xfrm>
        <a:custGeom>
          <a:avLst/>
          <a:gdLst/>
          <a:ahLst/>
          <a:cxnLst/>
          <a:rect l="0" t="0" r="0" b="0"/>
          <a:pathLst>
            <a:path>
              <a:moveTo>
                <a:pt x="0" y="14192"/>
              </a:moveTo>
              <a:lnTo>
                <a:pt x="1035698" y="14192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20087596">
        <a:off x="5007505" y="1814744"/>
        <a:ext cx="51784" cy="51784"/>
      </dsp:txXfrm>
    </dsp:sp>
    <dsp:sp modelId="{52394499-5322-4D9E-9D47-F67304F8A5F6}">
      <dsp:nvSpPr>
        <dsp:cNvPr id="0" name=""/>
        <dsp:cNvSpPr/>
      </dsp:nvSpPr>
      <dsp:spPr>
        <a:xfrm>
          <a:off x="5388183" y="664942"/>
          <a:ext cx="1604160" cy="1262297"/>
        </a:xfrm>
        <a:prstGeom prst="ellipse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Gorakhpur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Bank</a:t>
          </a:r>
          <a:endParaRPr lang="en-US" sz="1600" b="1" kern="1200" dirty="0"/>
        </a:p>
      </dsp:txBody>
      <dsp:txXfrm>
        <a:off x="5388183" y="664942"/>
        <a:ext cx="1604160" cy="1262297"/>
      </dsp:txXfrm>
    </dsp:sp>
    <dsp:sp modelId="{02648BC2-C1CC-42A5-AF25-491FA59C2571}">
      <dsp:nvSpPr>
        <dsp:cNvPr id="0" name=""/>
        <dsp:cNvSpPr/>
      </dsp:nvSpPr>
      <dsp:spPr>
        <a:xfrm rot="1632431">
          <a:off x="4512178" y="2900803"/>
          <a:ext cx="757747" cy="28384"/>
        </a:xfrm>
        <a:custGeom>
          <a:avLst/>
          <a:gdLst/>
          <a:ahLst/>
          <a:cxnLst/>
          <a:rect l="0" t="0" r="0" b="0"/>
          <a:pathLst>
            <a:path>
              <a:moveTo>
                <a:pt x="0" y="14192"/>
              </a:moveTo>
              <a:lnTo>
                <a:pt x="757747" y="14192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632431">
        <a:off x="4872108" y="2896052"/>
        <a:ext cx="37887" cy="37887"/>
      </dsp:txXfrm>
    </dsp:sp>
    <dsp:sp modelId="{B548D06C-0FFF-47FA-9D67-3B51CFA0E585}">
      <dsp:nvSpPr>
        <dsp:cNvPr id="0" name=""/>
        <dsp:cNvSpPr/>
      </dsp:nvSpPr>
      <dsp:spPr>
        <a:xfrm>
          <a:off x="5119471" y="2767549"/>
          <a:ext cx="1531954" cy="1317307"/>
        </a:xfrm>
        <a:prstGeom prst="ellipse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Gaur </a:t>
          </a:r>
          <a:r>
            <a:rPr lang="en-US" sz="1600" b="1" kern="1200" dirty="0" err="1" smtClean="0"/>
            <a:t>Grameena</a:t>
          </a:r>
          <a:r>
            <a:rPr lang="en-US" sz="1600" b="1" kern="1200" dirty="0" smtClean="0"/>
            <a:t> </a:t>
          </a:r>
          <a:endParaRPr lang="en-US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Bank</a:t>
          </a:r>
          <a:endParaRPr lang="en-US" sz="2000" b="1" kern="1200" dirty="0"/>
        </a:p>
      </dsp:txBody>
      <dsp:txXfrm>
        <a:off x="5119471" y="2767549"/>
        <a:ext cx="1531954" cy="1317307"/>
      </dsp:txXfrm>
    </dsp:sp>
    <dsp:sp modelId="{AA162AFE-BA9B-440E-BE67-9B616CB0B7E6}">
      <dsp:nvSpPr>
        <dsp:cNvPr id="0" name=""/>
        <dsp:cNvSpPr/>
      </dsp:nvSpPr>
      <dsp:spPr>
        <a:xfrm rot="9214051">
          <a:off x="2592696" y="2855492"/>
          <a:ext cx="617506" cy="28384"/>
        </a:xfrm>
        <a:custGeom>
          <a:avLst/>
          <a:gdLst/>
          <a:ahLst/>
          <a:cxnLst/>
          <a:rect l="0" t="0" r="0" b="0"/>
          <a:pathLst>
            <a:path>
              <a:moveTo>
                <a:pt x="0" y="14192"/>
              </a:moveTo>
              <a:lnTo>
                <a:pt x="617506" y="14192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9214051">
        <a:off x="2886011" y="2854247"/>
        <a:ext cx="30875" cy="30875"/>
      </dsp:txXfrm>
    </dsp:sp>
    <dsp:sp modelId="{B77F5AA7-15E2-40AE-8A8E-FD987B2CA207}">
      <dsp:nvSpPr>
        <dsp:cNvPr id="0" name=""/>
        <dsp:cNvSpPr/>
      </dsp:nvSpPr>
      <dsp:spPr>
        <a:xfrm>
          <a:off x="1088831" y="2743197"/>
          <a:ext cx="1684344" cy="1217813"/>
        </a:xfrm>
        <a:prstGeom prst="ellipse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Haryana </a:t>
          </a:r>
          <a:r>
            <a:rPr lang="en-US" sz="1600" b="1" kern="1200" dirty="0" err="1" smtClean="0"/>
            <a:t>Kshetriya</a:t>
          </a:r>
          <a:endParaRPr lang="en-US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Bank</a:t>
          </a:r>
          <a:endParaRPr lang="en-US" sz="2000" b="1" kern="1200" dirty="0"/>
        </a:p>
      </dsp:txBody>
      <dsp:txXfrm>
        <a:off x="1088831" y="2743197"/>
        <a:ext cx="1684344" cy="1217813"/>
      </dsp:txXfrm>
    </dsp:sp>
    <dsp:sp modelId="{FCFEEA69-284D-402B-91EE-B56D456FEF66}">
      <dsp:nvSpPr>
        <dsp:cNvPr id="0" name=""/>
        <dsp:cNvSpPr/>
      </dsp:nvSpPr>
      <dsp:spPr>
        <a:xfrm rot="11925051">
          <a:off x="2606137" y="2040006"/>
          <a:ext cx="550755" cy="28384"/>
        </a:xfrm>
        <a:custGeom>
          <a:avLst/>
          <a:gdLst/>
          <a:ahLst/>
          <a:cxnLst/>
          <a:rect l="0" t="0" r="0" b="0"/>
          <a:pathLst>
            <a:path>
              <a:moveTo>
                <a:pt x="0" y="14192"/>
              </a:moveTo>
              <a:lnTo>
                <a:pt x="550755" y="14192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1925051">
        <a:off x="2867746" y="2040430"/>
        <a:ext cx="27537" cy="27537"/>
      </dsp:txXfrm>
    </dsp:sp>
    <dsp:sp modelId="{2BC10E78-3A17-4ABF-85BF-49C5CFE0A20B}">
      <dsp:nvSpPr>
        <dsp:cNvPr id="0" name=""/>
        <dsp:cNvSpPr/>
      </dsp:nvSpPr>
      <dsp:spPr>
        <a:xfrm>
          <a:off x="852294" y="914399"/>
          <a:ext cx="1836735" cy="1525393"/>
        </a:xfrm>
        <a:prstGeom prst="ellipse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/>
            <a:t>Jaipur</a:t>
          </a:r>
          <a:r>
            <a:rPr lang="en-US" sz="1800" b="1" kern="1200" dirty="0" smtClean="0"/>
            <a:t>  N. A. </a:t>
          </a:r>
          <a:r>
            <a:rPr lang="en-US" sz="1400" b="1" kern="1200" dirty="0" err="1" smtClean="0"/>
            <a:t>grammeena</a:t>
          </a:r>
          <a:r>
            <a:rPr lang="en-US" sz="1400" b="1" kern="1200" dirty="0" smtClean="0"/>
            <a:t> </a:t>
          </a:r>
          <a:endParaRPr lang="en-US" sz="1800" b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bank</a:t>
          </a:r>
        </a:p>
      </dsp:txBody>
      <dsp:txXfrm>
        <a:off x="852294" y="914399"/>
        <a:ext cx="1836735" cy="15253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D3F1A-6651-454D-96AD-C9A290F2906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CC7BF8-68AD-4132-AA3B-D5889FC8D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514600"/>
          </a:xfrm>
          <a:ln w="28575">
            <a:solidFill>
              <a:srgbClr val="FF0000"/>
            </a:solidFill>
          </a:ln>
        </p:spPr>
        <p:txBody>
          <a:bodyPr anchor="t"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PRESENTATION</a:t>
            </a:r>
            <a:br>
              <a:rPr lang="en-US" sz="4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ON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3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AGRICULTURAL FINANCE </a:t>
            </a:r>
            <a:br>
              <a:rPr lang="en-US" sz="53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53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&amp; CO-OPERATION</a:t>
            </a:r>
            <a:endParaRPr lang="en-US" sz="40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5867400"/>
            <a:ext cx="9144000" cy="990600"/>
          </a:xfrm>
          <a:ln w="38100">
            <a:solidFill>
              <a:schemeClr val="accent6">
                <a:lumMod val="50000"/>
              </a:schemeClr>
            </a:solidFill>
          </a:ln>
          <a:effectLst>
            <a:outerShdw blurRad="57150" dist="38100" dir="5400000" algn="ctr" rotWithShape="0">
              <a:schemeClr val="accent5">
                <a:shade val="9000"/>
                <a:satMod val="105000"/>
                <a:alpha val="48000"/>
              </a:schemeClr>
            </a:outerShdw>
            <a:softEdge rad="6350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DEPARTMENT of  AGRICULTURE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SHRI GURU RAMRAI UNIVERSITY, DEHRADUN UTTARAKHAND</a:t>
            </a:r>
          </a:p>
          <a:p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572000"/>
            <a:ext cx="91440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LECTURE PREPARED BY  -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Dr. J P Singh</a:t>
            </a: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Associate Professor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(SGRRU, Dehradun )</a:t>
            </a:r>
          </a:p>
        </p:txBody>
      </p:sp>
      <p:pic>
        <p:nvPicPr>
          <p:cNvPr id="10242" name="Picture 2" descr="Shri Guru Ram Rai Universit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2590800"/>
            <a:ext cx="1981199" cy="1893147"/>
          </a:xfrm>
          <a:prstGeom prst="ellipse">
            <a:avLst/>
          </a:prstGeom>
          <a:ln w="63500" cap="rnd">
            <a:solidFill>
              <a:schemeClr val="tx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6488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Outline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  <a:ln w="57150"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Lead Bank scheme 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Origin –objective function and progress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Regional rural bank(RRBs)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Origin objective of RRBs</a:t>
            </a:r>
          </a:p>
          <a:p>
            <a:pPr algn="just">
              <a:buFont typeface="Wingdings" pitchFamily="2" charset="2"/>
              <a:buChar char="q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Lead Bank Scheme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914400"/>
            <a:ext cx="8534400" cy="4647426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Phase I: Survey of the lead district</a:t>
            </a: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Surveying the potential areas for banking in the district.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Identifying the business establishments.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Examine the available marketing facilities.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Invoking cooperation among different banks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Estimating the credit gap in various sectors of district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Developing contacts and maintaining liaison.</a:t>
            </a:r>
          </a:p>
          <a:p>
            <a:pPr algn="just">
              <a:buFont typeface="Wingdings" pitchFamily="2" charset="2"/>
              <a:buChar char="q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Phase II: Preparation of credit Plan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Formulate the banking loan scheme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Disburse loans to increase the productivity of land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Give maximum credit to weaker sections of the society.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tx2">
              <a:lumMod val="75000"/>
            </a:schemeClr>
          </a:solidFill>
          <a:ln w="38100"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cs typeface="Times New Roman" pitchFamily="18" charset="0"/>
              </a:rPr>
              <a:t>Regional Rural Banks(RRBs)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990600"/>
            <a:ext cx="8534400" cy="1371600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Sri.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Narsimham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committee and regional rural bank came into</a:t>
            </a: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existence through regional rural banks ordinance on 26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sept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1975.</a:t>
            </a: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Initially 5 RRBs was set up. These are</a:t>
            </a:r>
          </a:p>
          <a:p>
            <a:pPr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685800" y="2514600"/>
          <a:ext cx="7620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Functions of RRBs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1219200"/>
            <a:ext cx="8534400" cy="3170099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Functions-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Each RRB is being sponsored by a scheduled commercial bank. The operational area of each RRB is one or two districts.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Each RRB serves a population of roughly 20000 people.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rate of interest charged by RRBs on the loan is same as Agriculture Credit Societies (PACS). 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Objective of RRBs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1219200"/>
            <a:ext cx="8534400" cy="3170099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Objectives-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develop ruler economy.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provide credit for agriculture.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encourage small scale industries.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reduce the dependence of weaker sections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Fill the gap created by moratorium on borrowing from private money lenders.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help poor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2819400"/>
          </a:xfrm>
          <a:solidFill>
            <a:schemeClr val="tx1"/>
          </a:solidFill>
          <a:effectLst>
            <a:softEdge rad="127000"/>
          </a:effectLst>
        </p:spPr>
        <p:txBody>
          <a:bodyPr anchor="ctr">
            <a:normAutofit/>
          </a:bodyPr>
          <a:lstStyle/>
          <a:p>
            <a:r>
              <a:rPr lang="en-US" sz="13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Thank you</a:t>
            </a:r>
            <a:endParaRPr lang="en-US" sz="13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191000"/>
            <a:ext cx="8229600" cy="19351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Prepared By -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Dr. J P SINGH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ASSOCIATE PROFESSOR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DEPARTMENT </a:t>
            </a: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AGRICULTURE AND AGRONOMY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1397</TotalTime>
  <Words>127</Words>
  <Application>Microsoft Office PowerPoint</Application>
  <PresentationFormat>On-screen Show (4:3)</PresentationFormat>
  <Paragraphs>60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PRESENTATION  ON AGRICULTURAL FINANCE  &amp; CO-OPERATION</vt:lpstr>
      <vt:lpstr>Outline</vt:lpstr>
      <vt:lpstr>Lead Bank Scheme</vt:lpstr>
      <vt:lpstr>Regional Rural Banks(RRBs)</vt:lpstr>
      <vt:lpstr>Functions of RRBs</vt:lpstr>
      <vt:lpstr>Objective of RRBs</vt:lpstr>
      <vt:lpstr> 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Insitu trans-esterification of dry algae with methanol, H2SO4 &amp; NaOH</dc:title>
  <dc:creator>Chamola</dc:creator>
  <cp:lastModifiedBy>admin</cp:lastModifiedBy>
  <cp:revision>590</cp:revision>
  <dcterms:created xsi:type="dcterms:W3CDTF">2017-12-06T06:31:50Z</dcterms:created>
  <dcterms:modified xsi:type="dcterms:W3CDTF">2020-09-13T14:21:06Z</dcterms:modified>
</cp:coreProperties>
</file>