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60" r:id="rId4"/>
    <p:sldId id="266" r:id="rId5"/>
    <p:sldId id="26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07373-D7C8-497A-BD6E-42FE2C7A2C51}" type="doc">
      <dgm:prSet loTypeId="urn:microsoft.com/office/officeart/2005/8/layout/pyramid2" loCatId="pyramid" qsTypeId="urn:microsoft.com/office/officeart/2005/8/quickstyle/simple1" qsCatId="simple" csTypeId="urn:microsoft.com/office/officeart/2005/8/colors/accent1_4" csCatId="accent1" phldr="1"/>
      <dgm:spPr/>
    </dgm:pt>
    <dgm:pt modelId="{90D22ECE-6FCB-4B10-BA0F-B1173BB45C1B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Type of the crop</a:t>
          </a:r>
          <a:endParaRPr lang="en-US" dirty="0"/>
        </a:p>
      </dgm:t>
    </dgm:pt>
    <dgm:pt modelId="{E0D0D177-0E9F-4254-879C-D11C360EB23E}" type="parTrans" cxnId="{2B339EB1-DB84-4B32-ACF0-F2875B8D8004}">
      <dgm:prSet/>
      <dgm:spPr/>
      <dgm:t>
        <a:bodyPr/>
        <a:lstStyle/>
        <a:p>
          <a:endParaRPr lang="en-US"/>
        </a:p>
      </dgm:t>
    </dgm:pt>
    <dgm:pt modelId="{EA2C296D-9867-4B10-A78E-662D51D60EBA}" type="sibTrans" cxnId="{2B339EB1-DB84-4B32-ACF0-F2875B8D8004}">
      <dgm:prSet/>
      <dgm:spPr/>
      <dgm:t>
        <a:bodyPr/>
        <a:lstStyle/>
        <a:p>
          <a:endParaRPr lang="en-US"/>
        </a:p>
      </dgm:t>
    </dgm:pt>
    <dgm:pt modelId="{C66A8001-C3C6-4086-A3E0-DB36BF15FA56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Nature of the crop</a:t>
          </a:r>
          <a:endParaRPr lang="en-US" dirty="0"/>
        </a:p>
      </dgm:t>
    </dgm:pt>
    <dgm:pt modelId="{78F7E9AB-F216-4147-82BF-23478658F7D8}" type="parTrans" cxnId="{A01884ED-F60A-413F-AC76-2C168CE0091A}">
      <dgm:prSet/>
      <dgm:spPr/>
      <dgm:t>
        <a:bodyPr/>
        <a:lstStyle/>
        <a:p>
          <a:endParaRPr lang="en-US"/>
        </a:p>
      </dgm:t>
    </dgm:pt>
    <dgm:pt modelId="{7F0CFADD-6F47-42BD-9273-5BBEE9706CA9}" type="sibTrans" cxnId="{A01884ED-F60A-413F-AC76-2C168CE0091A}">
      <dgm:prSet/>
      <dgm:spPr/>
      <dgm:t>
        <a:bodyPr/>
        <a:lstStyle/>
        <a:p>
          <a:endParaRPr lang="en-US"/>
        </a:p>
      </dgm:t>
    </dgm:pt>
    <dgm:pt modelId="{3505D2CA-9A2F-46BF-9D3C-F2FB7C6300AB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Season </a:t>
          </a:r>
          <a:endParaRPr lang="en-US" dirty="0"/>
        </a:p>
      </dgm:t>
    </dgm:pt>
    <dgm:pt modelId="{C3245E53-10CF-42C2-9D45-F9F837763F23}" type="parTrans" cxnId="{63982CE0-A224-4339-9ED6-4CF6CD291B78}">
      <dgm:prSet/>
      <dgm:spPr/>
      <dgm:t>
        <a:bodyPr/>
        <a:lstStyle/>
        <a:p>
          <a:endParaRPr lang="en-US"/>
        </a:p>
      </dgm:t>
    </dgm:pt>
    <dgm:pt modelId="{63BF2693-020F-48F2-999A-E903CDF498CE}" type="sibTrans" cxnId="{63982CE0-A224-4339-9ED6-4CF6CD291B78}">
      <dgm:prSet/>
      <dgm:spPr/>
      <dgm:t>
        <a:bodyPr/>
        <a:lstStyle/>
        <a:p>
          <a:endParaRPr lang="en-US"/>
        </a:p>
      </dgm:t>
    </dgm:pt>
    <dgm:pt modelId="{9D78259E-61C4-42BE-B0AF-6EC2DC098C41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Type of land</a:t>
          </a:r>
          <a:endParaRPr lang="en-US" dirty="0"/>
        </a:p>
      </dgm:t>
    </dgm:pt>
    <dgm:pt modelId="{66F083A9-F382-45BB-BA4E-CA4E3DFF3287}" type="parTrans" cxnId="{8484CB2A-E4E8-41BC-81E5-7E8981E75D7E}">
      <dgm:prSet/>
      <dgm:spPr/>
      <dgm:t>
        <a:bodyPr/>
        <a:lstStyle/>
        <a:p>
          <a:endParaRPr lang="en-US"/>
        </a:p>
      </dgm:t>
    </dgm:pt>
    <dgm:pt modelId="{70D8EB8C-CF95-442D-9DC1-6787C05D4C3E}" type="sibTrans" cxnId="{8484CB2A-E4E8-41BC-81E5-7E8981E75D7E}">
      <dgm:prSet/>
      <dgm:spPr/>
      <dgm:t>
        <a:bodyPr/>
        <a:lstStyle/>
        <a:p>
          <a:endParaRPr lang="en-US"/>
        </a:p>
      </dgm:t>
    </dgm:pt>
    <dgm:pt modelId="{92C0240A-0E10-49C3-9164-A9B475BCE51A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District/Area</a:t>
          </a:r>
          <a:endParaRPr lang="en-US" dirty="0"/>
        </a:p>
      </dgm:t>
    </dgm:pt>
    <dgm:pt modelId="{3D5039DB-BDF0-4AFD-99B5-FC0D98971AF4}" type="parTrans" cxnId="{9182B516-FFBB-4079-B21D-292807C06734}">
      <dgm:prSet/>
      <dgm:spPr/>
      <dgm:t>
        <a:bodyPr/>
        <a:lstStyle/>
        <a:p>
          <a:endParaRPr lang="en-US"/>
        </a:p>
      </dgm:t>
    </dgm:pt>
    <dgm:pt modelId="{4AB44A6E-766E-4D54-8C2E-DB6272F00A4C}" type="sibTrans" cxnId="{9182B516-FFBB-4079-B21D-292807C06734}">
      <dgm:prSet/>
      <dgm:spPr/>
      <dgm:t>
        <a:bodyPr/>
        <a:lstStyle/>
        <a:p>
          <a:endParaRPr lang="en-US"/>
        </a:p>
      </dgm:t>
    </dgm:pt>
    <dgm:pt modelId="{C2B0B017-C0A9-4D0F-B6B2-5F72D1570242}" type="pres">
      <dgm:prSet presAssocID="{B7907373-D7C8-497A-BD6E-42FE2C7A2C51}" presName="compositeShape" presStyleCnt="0">
        <dgm:presLayoutVars>
          <dgm:dir/>
          <dgm:resizeHandles/>
        </dgm:presLayoutVars>
      </dgm:prSet>
      <dgm:spPr/>
    </dgm:pt>
    <dgm:pt modelId="{395EC059-5EDF-4290-BF6A-784D68C2C337}" type="pres">
      <dgm:prSet presAssocID="{B7907373-D7C8-497A-BD6E-42FE2C7A2C51}" presName="pyramid" presStyleLbl="node1" presStyleIdx="0" presStyleCnt="1" custScaleY="83051"/>
      <dgm:spPr>
        <a:solidFill>
          <a:schemeClr val="accent2">
            <a:lumMod val="50000"/>
          </a:schemeClr>
        </a:solidFill>
        <a:ln>
          <a:solidFill>
            <a:srgbClr val="92D050"/>
          </a:solidFill>
        </a:ln>
      </dgm:spPr>
    </dgm:pt>
    <dgm:pt modelId="{C981EB82-D394-4E27-8C2C-1B22B7613326}" type="pres">
      <dgm:prSet presAssocID="{B7907373-D7C8-497A-BD6E-42FE2C7A2C51}" presName="theList" presStyleCnt="0"/>
      <dgm:spPr/>
    </dgm:pt>
    <dgm:pt modelId="{4459DEB2-9BB6-4199-84C5-1AD21AC08466}" type="pres">
      <dgm:prSet presAssocID="{90D22ECE-6FCB-4B10-BA0F-B1173BB45C1B}" presName="aNode" presStyleLbl="fgAcc1" presStyleIdx="0" presStyleCnt="5" custLinFactNeighborX="-7355" custLinFactNeighborY="-696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921E6-3443-4CCE-9CEA-312AD8B84AB2}" type="pres">
      <dgm:prSet presAssocID="{90D22ECE-6FCB-4B10-BA0F-B1173BB45C1B}" presName="aSpace" presStyleCnt="0"/>
      <dgm:spPr/>
    </dgm:pt>
    <dgm:pt modelId="{A7CCE9E9-96AF-4382-95A6-9D5EB306CC25}" type="pres">
      <dgm:prSet presAssocID="{C66A8001-C3C6-4086-A3E0-DB36BF15FA56}" presName="aNode" presStyleLbl="fgAcc1" presStyleIdx="1" presStyleCnt="5" custLinFactNeighborX="742" custLinFactNeighborY="17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5D524-8DFA-4F56-941B-90C126827C07}" type="pres">
      <dgm:prSet presAssocID="{C66A8001-C3C6-4086-A3E0-DB36BF15FA56}" presName="aSpace" presStyleCnt="0"/>
      <dgm:spPr/>
    </dgm:pt>
    <dgm:pt modelId="{B68AC718-C350-42CF-BF25-0184E83065B0}" type="pres">
      <dgm:prSet presAssocID="{3505D2CA-9A2F-46BF-9D3C-F2FB7C6300AB}" presName="aNode" presStyleLbl="fgAcc1" presStyleIdx="2" presStyleCnt="5" custLinFactY="12904" custLinFactNeighborX="2233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E4F29-0A63-4CCB-B4E1-BC390636EAD4}" type="pres">
      <dgm:prSet presAssocID="{3505D2CA-9A2F-46BF-9D3C-F2FB7C6300AB}" presName="aSpace" presStyleCnt="0"/>
      <dgm:spPr/>
    </dgm:pt>
    <dgm:pt modelId="{C20C3AB2-5FC1-4A09-9117-861663E0C4E8}" type="pres">
      <dgm:prSet presAssocID="{9D78259E-61C4-42BE-B0AF-6EC2DC098C41}" presName="aNode" presStyleLbl="fgAcc1" presStyleIdx="3" presStyleCnt="5" custLinFactY="23789" custLinFactNeighborX="3852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3D4FB4-A828-47AB-A5E9-91AE6B308067}" type="pres">
      <dgm:prSet presAssocID="{9D78259E-61C4-42BE-B0AF-6EC2DC098C41}" presName="aSpace" presStyleCnt="0"/>
      <dgm:spPr/>
    </dgm:pt>
    <dgm:pt modelId="{8416E978-0807-4048-9118-34FD4B75DB5A}" type="pres">
      <dgm:prSet presAssocID="{92C0240A-0E10-49C3-9164-A9B475BCE51A}" presName="aNode" presStyleLbl="fgAcc1" presStyleIdx="4" presStyleCnt="5" custLinFactY="34675" custLinFactNeighborX="57422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E8228-F924-44A9-987C-A60B3CD4FAF5}" type="pres">
      <dgm:prSet presAssocID="{92C0240A-0E10-49C3-9164-A9B475BCE51A}" presName="aSpace" presStyleCnt="0"/>
      <dgm:spPr/>
    </dgm:pt>
  </dgm:ptLst>
  <dgm:cxnLst>
    <dgm:cxn modelId="{571EFA26-A6E2-472B-8655-4A18B0E39246}" type="presOf" srcId="{C66A8001-C3C6-4086-A3E0-DB36BF15FA56}" destId="{A7CCE9E9-96AF-4382-95A6-9D5EB306CC25}" srcOrd="0" destOrd="0" presId="urn:microsoft.com/office/officeart/2005/8/layout/pyramid2"/>
    <dgm:cxn modelId="{F5B88BC1-691C-4AA6-9995-05E567486191}" type="presOf" srcId="{90D22ECE-6FCB-4B10-BA0F-B1173BB45C1B}" destId="{4459DEB2-9BB6-4199-84C5-1AD21AC08466}" srcOrd="0" destOrd="0" presId="urn:microsoft.com/office/officeart/2005/8/layout/pyramid2"/>
    <dgm:cxn modelId="{63982CE0-A224-4339-9ED6-4CF6CD291B78}" srcId="{B7907373-D7C8-497A-BD6E-42FE2C7A2C51}" destId="{3505D2CA-9A2F-46BF-9D3C-F2FB7C6300AB}" srcOrd="2" destOrd="0" parTransId="{C3245E53-10CF-42C2-9D45-F9F837763F23}" sibTransId="{63BF2693-020F-48F2-999A-E903CDF498CE}"/>
    <dgm:cxn modelId="{9182B516-FFBB-4079-B21D-292807C06734}" srcId="{B7907373-D7C8-497A-BD6E-42FE2C7A2C51}" destId="{92C0240A-0E10-49C3-9164-A9B475BCE51A}" srcOrd="4" destOrd="0" parTransId="{3D5039DB-BDF0-4AFD-99B5-FC0D98971AF4}" sibTransId="{4AB44A6E-766E-4D54-8C2E-DB6272F00A4C}"/>
    <dgm:cxn modelId="{CEC3E35A-097B-4DDE-B832-BB49EEDA3B1D}" type="presOf" srcId="{9D78259E-61C4-42BE-B0AF-6EC2DC098C41}" destId="{C20C3AB2-5FC1-4A09-9117-861663E0C4E8}" srcOrd="0" destOrd="0" presId="urn:microsoft.com/office/officeart/2005/8/layout/pyramid2"/>
    <dgm:cxn modelId="{A01884ED-F60A-413F-AC76-2C168CE0091A}" srcId="{B7907373-D7C8-497A-BD6E-42FE2C7A2C51}" destId="{C66A8001-C3C6-4086-A3E0-DB36BF15FA56}" srcOrd="1" destOrd="0" parTransId="{78F7E9AB-F216-4147-82BF-23478658F7D8}" sibTransId="{7F0CFADD-6F47-42BD-9273-5BBEE9706CA9}"/>
    <dgm:cxn modelId="{2B339EB1-DB84-4B32-ACF0-F2875B8D8004}" srcId="{B7907373-D7C8-497A-BD6E-42FE2C7A2C51}" destId="{90D22ECE-6FCB-4B10-BA0F-B1173BB45C1B}" srcOrd="0" destOrd="0" parTransId="{E0D0D177-0E9F-4254-879C-D11C360EB23E}" sibTransId="{EA2C296D-9867-4B10-A78E-662D51D60EBA}"/>
    <dgm:cxn modelId="{431A40C8-A6AE-49A4-AAF2-95EF4F89427B}" type="presOf" srcId="{B7907373-D7C8-497A-BD6E-42FE2C7A2C51}" destId="{C2B0B017-C0A9-4D0F-B6B2-5F72D1570242}" srcOrd="0" destOrd="0" presId="urn:microsoft.com/office/officeart/2005/8/layout/pyramid2"/>
    <dgm:cxn modelId="{571E2280-AA88-4F18-B483-20056612DAED}" type="presOf" srcId="{92C0240A-0E10-49C3-9164-A9B475BCE51A}" destId="{8416E978-0807-4048-9118-34FD4B75DB5A}" srcOrd="0" destOrd="0" presId="urn:microsoft.com/office/officeart/2005/8/layout/pyramid2"/>
    <dgm:cxn modelId="{65F320D1-0C19-442B-A99E-BD18AA0BAD07}" type="presOf" srcId="{3505D2CA-9A2F-46BF-9D3C-F2FB7C6300AB}" destId="{B68AC718-C350-42CF-BF25-0184E83065B0}" srcOrd="0" destOrd="0" presId="urn:microsoft.com/office/officeart/2005/8/layout/pyramid2"/>
    <dgm:cxn modelId="{8484CB2A-E4E8-41BC-81E5-7E8981E75D7E}" srcId="{B7907373-D7C8-497A-BD6E-42FE2C7A2C51}" destId="{9D78259E-61C4-42BE-B0AF-6EC2DC098C41}" srcOrd="3" destOrd="0" parTransId="{66F083A9-F382-45BB-BA4E-CA4E3DFF3287}" sibTransId="{70D8EB8C-CF95-442D-9DC1-6787C05D4C3E}"/>
    <dgm:cxn modelId="{EDF4D93C-35C1-43E0-8C0B-DE9DB28FF280}" type="presParOf" srcId="{C2B0B017-C0A9-4D0F-B6B2-5F72D1570242}" destId="{395EC059-5EDF-4290-BF6A-784D68C2C337}" srcOrd="0" destOrd="0" presId="urn:microsoft.com/office/officeart/2005/8/layout/pyramid2"/>
    <dgm:cxn modelId="{4A99E750-740D-46C9-B585-D87B44BD15CD}" type="presParOf" srcId="{C2B0B017-C0A9-4D0F-B6B2-5F72D1570242}" destId="{C981EB82-D394-4E27-8C2C-1B22B7613326}" srcOrd="1" destOrd="0" presId="urn:microsoft.com/office/officeart/2005/8/layout/pyramid2"/>
    <dgm:cxn modelId="{AAD91B8A-212B-4FBB-9CE8-8B769E5BDFC2}" type="presParOf" srcId="{C981EB82-D394-4E27-8C2C-1B22B7613326}" destId="{4459DEB2-9BB6-4199-84C5-1AD21AC08466}" srcOrd="0" destOrd="0" presId="urn:microsoft.com/office/officeart/2005/8/layout/pyramid2"/>
    <dgm:cxn modelId="{266F85C7-1C35-4FE9-91F5-9AE1630C2FF9}" type="presParOf" srcId="{C981EB82-D394-4E27-8C2C-1B22B7613326}" destId="{1D0921E6-3443-4CCE-9CEA-312AD8B84AB2}" srcOrd="1" destOrd="0" presId="urn:microsoft.com/office/officeart/2005/8/layout/pyramid2"/>
    <dgm:cxn modelId="{B8F89BF9-7FDD-4AC5-8547-C8742C70B2B5}" type="presParOf" srcId="{C981EB82-D394-4E27-8C2C-1B22B7613326}" destId="{A7CCE9E9-96AF-4382-95A6-9D5EB306CC25}" srcOrd="2" destOrd="0" presId="urn:microsoft.com/office/officeart/2005/8/layout/pyramid2"/>
    <dgm:cxn modelId="{E1E7455A-8E7A-4BE4-91CB-DF04B89332A9}" type="presParOf" srcId="{C981EB82-D394-4E27-8C2C-1B22B7613326}" destId="{3215D524-8DFA-4F56-941B-90C126827C07}" srcOrd="3" destOrd="0" presId="urn:microsoft.com/office/officeart/2005/8/layout/pyramid2"/>
    <dgm:cxn modelId="{CE0C6697-9D14-40EE-A6A7-B3F079811BF8}" type="presParOf" srcId="{C981EB82-D394-4E27-8C2C-1B22B7613326}" destId="{B68AC718-C350-42CF-BF25-0184E83065B0}" srcOrd="4" destOrd="0" presId="urn:microsoft.com/office/officeart/2005/8/layout/pyramid2"/>
    <dgm:cxn modelId="{23A476EE-5BD6-49CE-A047-9B0CA471E407}" type="presParOf" srcId="{C981EB82-D394-4E27-8C2C-1B22B7613326}" destId="{907E4F29-0A63-4CCB-B4E1-BC390636EAD4}" srcOrd="5" destOrd="0" presId="urn:microsoft.com/office/officeart/2005/8/layout/pyramid2"/>
    <dgm:cxn modelId="{5C7512C0-DBCE-49D1-AACF-F0BFF89EA299}" type="presParOf" srcId="{C981EB82-D394-4E27-8C2C-1B22B7613326}" destId="{C20C3AB2-5FC1-4A09-9117-861663E0C4E8}" srcOrd="6" destOrd="0" presId="urn:microsoft.com/office/officeart/2005/8/layout/pyramid2"/>
    <dgm:cxn modelId="{9929071D-B5BA-4514-A8DC-A2228FB6FFA6}" type="presParOf" srcId="{C981EB82-D394-4E27-8C2C-1B22B7613326}" destId="{BE3D4FB4-A828-47AB-A5E9-91AE6B308067}" srcOrd="7" destOrd="0" presId="urn:microsoft.com/office/officeart/2005/8/layout/pyramid2"/>
    <dgm:cxn modelId="{BC09A662-F3F7-4ADB-AD3C-B8FB70C8790D}" type="presParOf" srcId="{C981EB82-D394-4E27-8C2C-1B22B7613326}" destId="{8416E978-0807-4048-9118-34FD4B75DB5A}" srcOrd="8" destOrd="0" presId="urn:microsoft.com/office/officeart/2005/8/layout/pyramid2"/>
    <dgm:cxn modelId="{8BE5D35D-BABA-401C-8A02-A48065D8A670}" type="presParOf" srcId="{C981EB82-D394-4E27-8C2C-1B22B7613326}" destId="{037E8228-F924-44A9-987C-A60B3CD4FAF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5EC059-5EDF-4290-BF6A-784D68C2C337}">
      <dsp:nvSpPr>
        <dsp:cNvPr id="0" name=""/>
        <dsp:cNvSpPr/>
      </dsp:nvSpPr>
      <dsp:spPr>
        <a:xfrm>
          <a:off x="1834514" y="380996"/>
          <a:ext cx="4495800" cy="3733806"/>
        </a:xfrm>
        <a:prstGeom prst="triangle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59DEB2-9BB6-4199-84C5-1AD21AC08466}">
      <dsp:nvSpPr>
        <dsp:cNvPr id="0" name=""/>
        <dsp:cNvSpPr/>
      </dsp:nvSpPr>
      <dsp:spPr>
        <a:xfrm>
          <a:off x="3867482" y="394368"/>
          <a:ext cx="2922270" cy="639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Type of the crop</a:t>
          </a:r>
          <a:endParaRPr lang="en-US" sz="2600" kern="1200" dirty="0"/>
        </a:p>
      </dsp:txBody>
      <dsp:txXfrm>
        <a:off x="3867482" y="394368"/>
        <a:ext cx="2922270" cy="639246"/>
      </dsp:txXfrm>
    </dsp:sp>
    <dsp:sp modelId="{A7CCE9E9-96AF-4382-95A6-9D5EB306CC25}">
      <dsp:nvSpPr>
        <dsp:cNvPr id="0" name=""/>
        <dsp:cNvSpPr/>
      </dsp:nvSpPr>
      <dsp:spPr>
        <a:xfrm>
          <a:off x="4104098" y="1183105"/>
          <a:ext cx="2922270" cy="639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12210"/>
              <a:satOff val="-18034"/>
              <a:lumOff val="198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Nature of the crop</a:t>
          </a:r>
          <a:endParaRPr lang="en-US" sz="2600" kern="1200" dirty="0"/>
        </a:p>
      </dsp:txBody>
      <dsp:txXfrm>
        <a:off x="4104098" y="1183105"/>
        <a:ext cx="2922270" cy="639246"/>
      </dsp:txXfrm>
    </dsp:sp>
    <dsp:sp modelId="{B68AC718-C350-42CF-BF25-0184E83065B0}">
      <dsp:nvSpPr>
        <dsp:cNvPr id="0" name=""/>
        <dsp:cNvSpPr/>
      </dsp:nvSpPr>
      <dsp:spPr>
        <a:xfrm>
          <a:off x="4735104" y="2050718"/>
          <a:ext cx="2922270" cy="639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24420"/>
              <a:satOff val="-36069"/>
              <a:lumOff val="39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Season </a:t>
          </a:r>
          <a:endParaRPr lang="en-US" sz="2600" kern="1200" dirty="0"/>
        </a:p>
      </dsp:txBody>
      <dsp:txXfrm>
        <a:off x="4735104" y="2050718"/>
        <a:ext cx="2922270" cy="639246"/>
      </dsp:txXfrm>
    </dsp:sp>
    <dsp:sp modelId="{C20C3AB2-5FC1-4A09-9117-861663E0C4E8}">
      <dsp:nvSpPr>
        <dsp:cNvPr id="0" name=""/>
        <dsp:cNvSpPr/>
      </dsp:nvSpPr>
      <dsp:spPr>
        <a:xfrm>
          <a:off x="5208336" y="2839452"/>
          <a:ext cx="2922270" cy="639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624420"/>
              <a:satOff val="-36069"/>
              <a:lumOff val="39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Type of land</a:t>
          </a:r>
          <a:endParaRPr lang="en-US" sz="2600" kern="1200" dirty="0"/>
        </a:p>
      </dsp:txBody>
      <dsp:txXfrm>
        <a:off x="5208336" y="2839452"/>
        <a:ext cx="2922270" cy="639246"/>
      </dsp:txXfrm>
    </dsp:sp>
    <dsp:sp modelId="{8416E978-0807-4048-9118-34FD4B75DB5A}">
      <dsp:nvSpPr>
        <dsp:cNvPr id="0" name=""/>
        <dsp:cNvSpPr/>
      </dsp:nvSpPr>
      <dsp:spPr>
        <a:xfrm>
          <a:off x="5760440" y="3628193"/>
          <a:ext cx="2922270" cy="639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12210"/>
              <a:satOff val="-18034"/>
              <a:lumOff val="198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itchFamily="18" charset="0"/>
              <a:cs typeface="Times New Roman" pitchFamily="18" charset="0"/>
            </a:rPr>
            <a:t>District/Area</a:t>
          </a:r>
          <a:endParaRPr lang="en-US" sz="2600" kern="1200" dirty="0"/>
        </a:p>
      </dsp:txBody>
      <dsp:txXfrm>
        <a:off x="5760440" y="3628193"/>
        <a:ext cx="2922270" cy="639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Crop loan system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Scale of finance estimation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Term loan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Credit Card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Crop Loan System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14400"/>
            <a:ext cx="8763000" cy="5693866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twin objectives of crop loan system are: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Treating the crop as security instead of immovable property like land.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Fixing the scale of finance depending up on the actual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fram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expenditure.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Salient features of the crop loan system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requirements of the farmers are to be estimated.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Eligibility to receive the loan by the farmer is not measured by the ownership.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Crop loans should be advanced on the hypothecation of the crop.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Disbursement and recovery of the loans are to be made in accordance with the crop production schedule.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Loans should include both crash and kind components.</a:t>
            </a:r>
          </a:p>
          <a:p>
            <a:pPr algn="just"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cs typeface="Times New Roman" pitchFamily="18" charset="0"/>
              </a:rPr>
              <a:t>Scale Of Finance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8763000" cy="9144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It is an indicative cost taken as base cost depending on which the amount to financed to a farmer is fixed.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2209800"/>
          <a:ext cx="8839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057400"/>
            <a:ext cx="8686800" cy="4572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 influencing the scale of finance: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Kisan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Credit Card (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KCC)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610600" cy="409342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Functions-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KCC aims at adequate and timely support from the banking system to the farmers.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farmers would be issued a credit card cum pass book incorporating the name and other details.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Credit limit on the card may be fixed on the basis of operational holding.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KCC should normally valid up to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years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subject to animal review.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1436</TotalTime>
  <Words>115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PRESENTATION  ON AGRICULTURAL FINANCE  &amp; CO-OPERATION</vt:lpstr>
      <vt:lpstr>Outline</vt:lpstr>
      <vt:lpstr>Crop Loan System</vt:lpstr>
      <vt:lpstr>Scale Of Finance</vt:lpstr>
      <vt:lpstr>Kisan Credit Card (KCC)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601</cp:revision>
  <dcterms:created xsi:type="dcterms:W3CDTF">2017-12-06T06:31:50Z</dcterms:created>
  <dcterms:modified xsi:type="dcterms:W3CDTF">2020-09-13T14:20:52Z</dcterms:modified>
</cp:coreProperties>
</file>